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27" r:id="rId2"/>
    <p:sldId id="366" r:id="rId3"/>
    <p:sldId id="689" r:id="rId4"/>
    <p:sldId id="644" r:id="rId5"/>
    <p:sldId id="704" r:id="rId6"/>
    <p:sldId id="705" r:id="rId7"/>
    <p:sldId id="706" r:id="rId8"/>
    <p:sldId id="675" r:id="rId9"/>
    <p:sldId id="702" r:id="rId10"/>
    <p:sldId id="703" r:id="rId11"/>
    <p:sldId id="688" r:id="rId12"/>
    <p:sldId id="693" r:id="rId13"/>
    <p:sldId id="646" r:id="rId14"/>
    <p:sldId id="633" r:id="rId15"/>
    <p:sldId id="631" r:id="rId16"/>
    <p:sldId id="690" r:id="rId17"/>
    <p:sldId id="662" r:id="rId18"/>
    <p:sldId id="659" r:id="rId19"/>
    <p:sldId id="635" r:id="rId20"/>
    <p:sldId id="695" r:id="rId21"/>
    <p:sldId id="687" r:id="rId22"/>
    <p:sldId id="707" r:id="rId23"/>
    <p:sldId id="674" r:id="rId24"/>
    <p:sldId id="70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E24"/>
    <a:srgbClr val="0090C5"/>
    <a:srgbClr val="C9FEFF"/>
    <a:srgbClr val="008A8E"/>
    <a:srgbClr val="000000"/>
    <a:srgbClr val="6EBBC5"/>
    <a:srgbClr val="9ACFD6"/>
    <a:srgbClr val="5EC1FD"/>
    <a:srgbClr val="00548B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4" autoAdjust="0"/>
    <p:restoredTop sz="88813" autoAdjust="0"/>
  </p:normalViewPr>
  <p:slideViewPr>
    <p:cSldViewPr snapToGrid="0">
      <p:cViewPr varScale="1">
        <p:scale>
          <a:sx n="95" d="100"/>
          <a:sy n="95" d="100"/>
        </p:scale>
        <p:origin x="14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77BD8-B808-434B-A133-4DB0496E7247}" type="datetimeFigureOut">
              <a:rPr lang="en-GB" smtClean="0"/>
              <a:t>03/06/2025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A98F5-B164-4E76-A2A3-089413CD60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837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A98F5-B164-4E76-A2A3-089413CD604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916699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230CFA-805A-4FD3-B3A0-DAAA5993DA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277914"/>
      </p:ext>
    </p:extLst>
  </p:cSld>
  <p:clrMapOvr>
    <a:masterClrMapping/>
  </p:clrMapOvr>
</p:notes>
</file>

<file path=ppt/notesSlides/notesSlide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67627-39A3-4125-35BC-91565970E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DC9C19-9DF0-60E1-7A50-66FB0846F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2582E-7381-191E-ECA0-1618F5491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339BB-EB59-4DDF-911B-A5E64DB9675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593023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339BB-EB59-4DDF-911B-A5E64DB9675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863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16="http://schemas.microsoft.com/office/drawing/2014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Title Slide for de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0427" y="2871071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29298" y="4195152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400" b="0" i="0" kern="1200" spc="300" noProof="0" dirty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73F14216-67C6-F129-F028-EF3A3506E7E0}"/>
              </a:ext>
            </a:extLst>
          </p:cNvPr>
          <p:cNvSpPr/>
          <p:nvPr userDrawn="1"/>
        </p:nvSpPr>
        <p:spPr>
          <a:xfrm flipV="1">
            <a:off x="0" y="-7"/>
            <a:ext cx="9577754" cy="4543857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F824C9-EE82-A6DF-627C-0CDEFB4511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13321" y="253496"/>
            <a:ext cx="3007357" cy="180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91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Title Slide for present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7"/>
            <a:ext cx="9577754" cy="4543857"/>
          </a:xfrm>
          <a:prstGeom prst="rtTriangl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0427" y="3334898"/>
            <a:ext cx="7152766" cy="66407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 baseline="0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Title of the presentation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29298" y="4195152"/>
            <a:ext cx="7153895" cy="544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400" b="0" i="0" kern="1200" spc="300" noProof="0" dirty="0" smtClean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SPEAKER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2" y="382368"/>
            <a:ext cx="3200400" cy="16002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029298" y="2593848"/>
            <a:ext cx="7153894" cy="5340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2400" b="0" i="0" kern="1200" spc="300" noProof="0" dirty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EVENT NAME</a:t>
            </a:r>
            <a:endParaRPr lang="pt-BR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029298" y="4936202"/>
            <a:ext cx="7154863" cy="565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2000" b="0" i="1" kern="1200" spc="300" noProof="0" dirty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SPEAKER’S TITLE</a:t>
            </a:r>
            <a:endParaRPr lang="pt-BR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4029298" y="5677253"/>
            <a:ext cx="7154640" cy="5559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t-BR" sz="2000" b="0" i="0" kern="1200" spc="300" noProof="0" dirty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DATE, TIME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5052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1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2332234" y="0"/>
            <a:ext cx="9859766" cy="453090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rot="10800000" flipV="1">
            <a:off x="7643972" y="2802502"/>
            <a:ext cx="4548027" cy="4055498"/>
          </a:xfrm>
          <a:prstGeom prst="rtTriangle">
            <a:avLst/>
          </a:prstGeom>
          <a:solidFill>
            <a:schemeClr val="bg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400" b="0" i="0" kern="1200" spc="300" noProof="0" dirty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90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2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2332234" y="0"/>
            <a:ext cx="9859766" cy="4530909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rot="10800000" flipV="1">
            <a:off x="7643972" y="2802502"/>
            <a:ext cx="4548027" cy="4055498"/>
          </a:xfrm>
          <a:prstGeom prst="rtTriangle">
            <a:avLst/>
          </a:prstGeom>
          <a:solidFill>
            <a:schemeClr val="bg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400" b="0" i="0" kern="1200" spc="300" noProof="0" dirty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62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3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2332234" y="0"/>
            <a:ext cx="9859766" cy="453090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rot="10800000" flipV="1">
            <a:off x="7643972" y="2802502"/>
            <a:ext cx="4548027" cy="4055498"/>
          </a:xfrm>
          <a:prstGeom prst="rtTriangle">
            <a:avLst/>
          </a:prstGeom>
          <a:solidFill>
            <a:schemeClr val="bg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400" b="0" i="0" kern="1200" spc="300" noProof="0" dirty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152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4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2332234" y="0"/>
            <a:ext cx="9859766" cy="4530909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rot="10800000" flipV="1">
            <a:off x="7643972" y="2802502"/>
            <a:ext cx="4548027" cy="4055498"/>
          </a:xfrm>
          <a:prstGeom prst="rtTriangle">
            <a:avLst/>
          </a:prstGeom>
          <a:solidFill>
            <a:schemeClr val="bg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5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400" b="0" i="0" kern="1200" spc="300" noProof="0" dirty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85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5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2332234" y="0"/>
            <a:ext cx="9859766" cy="4530909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rot="10800000" flipV="1">
            <a:off x="7643972" y="2802502"/>
            <a:ext cx="4548027" cy="4055498"/>
          </a:xfrm>
          <a:prstGeom prst="rtTriangle">
            <a:avLst/>
          </a:prstGeom>
          <a:solidFill>
            <a:schemeClr val="bg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5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400" b="0" i="0" kern="1200" spc="300" noProof="0" dirty="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390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1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358"/>
            <a:ext cx="1641230" cy="838716"/>
          </a:xfrm>
          <a:prstGeom prst="rect">
            <a:avLst/>
          </a:prstGeom>
        </p:spPr>
      </p:pic>
      <p:sp>
        <p:nvSpPr>
          <p:cNvPr id="1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2400" b="0" i="0" kern="1200" spc="300" noProof="0" dirty="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2985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2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358"/>
            <a:ext cx="1641230" cy="838716"/>
          </a:xfrm>
          <a:prstGeom prst="rect">
            <a:avLst/>
          </a:prstGeom>
        </p:spPr>
      </p:pic>
      <p:sp>
        <p:nvSpPr>
          <p:cNvPr id="1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2400" b="0" i="0" kern="1200" spc="300" noProof="0" dirty="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1057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3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358"/>
            <a:ext cx="1641230" cy="838716"/>
          </a:xfrm>
          <a:prstGeom prst="rect">
            <a:avLst/>
          </a:prstGeom>
        </p:spPr>
      </p:pic>
      <p:sp>
        <p:nvSpPr>
          <p:cNvPr id="1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2400" b="0" i="0" kern="1200" spc="300" noProof="0" dirty="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85762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4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358"/>
            <a:ext cx="1641230" cy="838716"/>
          </a:xfrm>
          <a:prstGeom prst="rect">
            <a:avLst/>
          </a:prstGeom>
        </p:spPr>
      </p:pic>
      <p:sp>
        <p:nvSpPr>
          <p:cNvPr id="1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2400" b="0" i="0" kern="1200" spc="300" noProof="0" dirty="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28214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Section Divider 5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358"/>
            <a:ext cx="1641230" cy="838716"/>
          </a:xfrm>
          <a:prstGeom prst="rect">
            <a:avLst/>
          </a:prstGeom>
        </p:spPr>
      </p:pic>
      <p:sp>
        <p:nvSpPr>
          <p:cNvPr id="1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7899" y="2802502"/>
            <a:ext cx="7152766" cy="11279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770" y="4126583"/>
            <a:ext cx="7153895" cy="120895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2400" b="0" i="0" kern="1200" spc="300" noProof="0" dirty="0">
                <a:solidFill>
                  <a:schemeClr val="bg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7745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Agenda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7" y="1430215"/>
            <a:ext cx="11122338" cy="4452902"/>
          </a:xfrm>
          <a:prstGeom prst="rect">
            <a:avLst/>
          </a:prstGeom>
        </p:spPr>
        <p:txBody>
          <a:bodyPr/>
          <a:lstStyle>
            <a:lvl1pPr marL="539750" indent="-539750"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9032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1347788" indent="-433388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793875" indent="-422275"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 marL="2238375" indent="-409575"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25377"/>
      </p:ext>
    </p:extLst>
  </p:cSld>
  <p:clrMapOvr>
    <a:masterClrMapping/>
  </p:clrMapOvr>
</p:sldLayout>
</file>

<file path=ppt/slideLayouts/slideLayout14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7" y="1652955"/>
            <a:ext cx="11122338" cy="4703396"/>
          </a:xfrm>
          <a:prstGeom prst="rect">
            <a:avLst/>
          </a:prstGeom>
        </p:spPr>
        <p:txBody>
          <a:bodyPr/>
          <a:lstStyle>
            <a:lvl1pPr marL="4460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9032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1347788" indent="-433388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793875" indent="-422275"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 marL="2238375" indent="-409575"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91829" y="891205"/>
            <a:ext cx="8949186" cy="6088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2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pic>
        <p:nvPicPr>
          <p:cNvPr id="5" name="Picture 4" descr="A blue and grey logo with a globe&#10;&#10;AI-generated content may be incorrect.">
            <a:extLst>
              <a:ext uri="{FF2B5EF4-FFF2-40B4-BE49-F238E27FC236}">
                <a16:creationId xmlns:a16="http://schemas.microsoft.com/office/drawing/2014/main" id="{40540B8F-98C4-B63E-4832-ACD50BF25E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01" y="51659"/>
            <a:ext cx="2060286" cy="123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73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6" y="1652955"/>
            <a:ext cx="5331851" cy="4703396"/>
          </a:xfrm>
          <a:prstGeom prst="rect">
            <a:avLst/>
          </a:prstGeom>
        </p:spPr>
        <p:txBody>
          <a:bodyPr/>
          <a:lstStyle>
            <a:lvl1pPr marL="4460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9032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1347788" indent="-433388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793875" indent="-422275"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 marL="2238375" indent="-409575"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5292" y="1652955"/>
            <a:ext cx="5345723" cy="4703396"/>
          </a:xfrm>
          <a:prstGeom prst="rect">
            <a:avLst/>
          </a:prstGeom>
        </p:spPr>
        <p:txBody>
          <a:bodyPr/>
          <a:lstStyle>
            <a:lvl1pPr marL="4460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9032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1347788" indent="-433388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793875" indent="-422275"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 marL="2238375" indent="-409575"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91829" y="891205"/>
            <a:ext cx="8949186" cy="6088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6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633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Comparison 2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9" y="1603075"/>
            <a:ext cx="531824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 dirty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3641" y="1603075"/>
            <a:ext cx="537737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3640" y="2426987"/>
            <a:ext cx="5377375" cy="3929363"/>
          </a:xfrm>
          <a:prstGeom prst="rect">
            <a:avLst/>
          </a:prstGeom>
        </p:spPr>
        <p:txBody>
          <a:bodyPr/>
          <a:lstStyle>
            <a:lvl1pPr marL="4460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9032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1347788" indent="-433388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793875" indent="-422275"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 marL="2238375" indent="-409575"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9" y="2426987"/>
            <a:ext cx="5318242" cy="3929363"/>
          </a:xfrm>
          <a:prstGeom prst="rect">
            <a:avLst/>
          </a:prstGeom>
        </p:spPr>
        <p:txBody>
          <a:bodyPr/>
          <a:lstStyle>
            <a:lvl1pPr marL="4460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9032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1347788" indent="-433388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793875" indent="-422275"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 marL="2238375" indent="-409575"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91829" y="891205"/>
            <a:ext cx="8949186" cy="6088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5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67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Comparison 3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91829" y="891205"/>
            <a:ext cx="8949186" cy="6088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9" y="1681163"/>
            <a:ext cx="348029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9" y="2505075"/>
            <a:ext cx="3486278" cy="3684588"/>
          </a:xfrm>
          <a:prstGeom prst="rect">
            <a:avLst/>
          </a:prstGeom>
        </p:spPr>
        <p:txBody>
          <a:bodyPr/>
          <a:lstStyle>
            <a:lvl1pPr marL="4460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9032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1347788" indent="-433388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793875" indent="-422275"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 marL="2238375" indent="-409575"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4330728" y="1681163"/>
            <a:ext cx="348029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 dirty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4330728" y="2505075"/>
            <a:ext cx="3486278" cy="3684588"/>
          </a:xfrm>
          <a:prstGeom prst="rect">
            <a:avLst/>
          </a:prstGeom>
        </p:spPr>
        <p:txBody>
          <a:bodyPr/>
          <a:lstStyle>
            <a:lvl1pPr marL="4460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9032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1347788" indent="-433388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793875" indent="-422275"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 marL="2238375" indent="-409575"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8154737" y="1681163"/>
            <a:ext cx="348029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 dirty="0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154737" y="2505075"/>
            <a:ext cx="3486278" cy="3684588"/>
          </a:xfrm>
          <a:prstGeom prst="rect">
            <a:avLst/>
          </a:prstGeom>
        </p:spPr>
        <p:txBody>
          <a:bodyPr/>
          <a:lstStyle>
            <a:lvl1pPr marL="4460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 marL="903288" indent="-446088"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 marL="1347788" indent="-433388"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 marL="1793875" indent="-422275"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 marL="2238375" indent="-409575"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46166"/>
      </p:ext>
    </p:extLst>
  </p:cSld>
  <p:clrMapOvr>
    <a:masterClrMapping/>
  </p:clrMapOvr>
</p:sldLayout>
</file>

<file path=ppt/slideLayouts/slideLayout18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1676400"/>
            <a:ext cx="5594666" cy="441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126480" y="1676353"/>
            <a:ext cx="5514535" cy="4413879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 dirty="0"/>
              <a:t>Click icon to add chart</a:t>
            </a:r>
          </a:p>
        </p:txBody>
      </p:sp>
      <p:sp>
        <p:nvSpPr>
          <p:cNvPr id="13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91829" y="891205"/>
            <a:ext cx="8949186" cy="6088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4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665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338530" y="1661054"/>
            <a:ext cx="11302485" cy="440986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91829" y="891205"/>
            <a:ext cx="8949186" cy="6088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3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14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Pane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  <p:sp>
        <p:nvSpPr>
          <p:cNvPr id="9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968539" y="1474017"/>
            <a:ext cx="1433102" cy="1433774"/>
          </a:xfrm>
          <a:prstGeom prst="ellipse">
            <a:avLst/>
          </a:prstGeom>
          <a:ln w="19050">
            <a:solidFill>
              <a:schemeClr val="accent2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</a:lstStyle>
          <a:p>
            <a:endParaRPr lang="en-GB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732487" y="1474017"/>
            <a:ext cx="2453759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Name</a:t>
            </a:r>
            <a:endParaRPr lang="en-GB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4732487" y="1946031"/>
            <a:ext cx="2453760" cy="96176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0" i="1"/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Role, </a:t>
            </a:r>
            <a:r>
              <a:rPr lang="en-US" dirty="0" err="1"/>
              <a:t>organisation</a:t>
            </a:r>
            <a:endParaRPr lang="en-GB" dirty="0"/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34"/>
          </p:nvPr>
        </p:nvSpPr>
        <p:spPr>
          <a:xfrm>
            <a:off x="673011" y="1474017"/>
            <a:ext cx="1433102" cy="1433774"/>
          </a:xfrm>
          <a:prstGeom prst="ellipse">
            <a:avLst/>
          </a:prstGeom>
          <a:ln w="19050">
            <a:solidFill>
              <a:schemeClr val="accent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</a:lstStyle>
          <a:p>
            <a:endParaRPr lang="en-GB" dirty="0"/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35" hasCustomPrompt="1"/>
          </p:nvPr>
        </p:nvSpPr>
        <p:spPr>
          <a:xfrm>
            <a:off x="342704" y="3438406"/>
            <a:ext cx="2094760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accent1"/>
                </a:solidFill>
              </a:defRPr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Name</a:t>
            </a:r>
            <a:endParaRPr lang="en-GB" dirty="0"/>
          </a:p>
        </p:txBody>
      </p:sp>
      <p:sp>
        <p:nvSpPr>
          <p:cNvPr id="32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338530" y="3909717"/>
            <a:ext cx="2094760" cy="588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buNone/>
              <a:defRPr sz="1400" b="0" i="1"/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Role, </a:t>
            </a:r>
            <a:r>
              <a:rPr lang="en-US" dirty="0" err="1"/>
              <a:t>organisation</a:t>
            </a:r>
            <a:endParaRPr lang="en-GB" dirty="0"/>
          </a:p>
        </p:txBody>
      </p:sp>
      <p:sp>
        <p:nvSpPr>
          <p:cNvPr id="33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342704" y="3120312"/>
            <a:ext cx="2094760" cy="30248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400" b="1"/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Moderator</a:t>
            </a:r>
            <a:endParaRPr lang="en-GB" dirty="0"/>
          </a:p>
        </p:txBody>
      </p:sp>
      <p:cxnSp>
        <p:nvCxnSpPr>
          <p:cNvPr id="34" name="Straight Connector 33"/>
          <p:cNvCxnSpPr/>
          <p:nvPr userDrawn="1"/>
        </p:nvCxnSpPr>
        <p:spPr>
          <a:xfrm>
            <a:off x="2637693" y="1341759"/>
            <a:ext cx="0" cy="496800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icture Placeholder 13"/>
          <p:cNvSpPr>
            <a:spLocks noGrp="1"/>
          </p:cNvSpPr>
          <p:nvPr>
            <p:ph type="pic" sz="quarter" idx="38"/>
          </p:nvPr>
        </p:nvSpPr>
        <p:spPr>
          <a:xfrm>
            <a:off x="2968539" y="3120312"/>
            <a:ext cx="1433102" cy="1433774"/>
          </a:xfrm>
          <a:prstGeom prst="ellipse">
            <a:avLst/>
          </a:prstGeom>
          <a:ln w="19050">
            <a:solidFill>
              <a:schemeClr val="accent2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</a:lstStyle>
          <a:p>
            <a:endParaRPr lang="en-GB" dirty="0"/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4732487" y="3120312"/>
            <a:ext cx="2453759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Name</a:t>
            </a:r>
            <a:endParaRPr lang="en-GB" dirty="0"/>
          </a:p>
        </p:txBody>
      </p:sp>
      <p:sp>
        <p:nvSpPr>
          <p:cNvPr id="43" name="Text Placeholder 15"/>
          <p:cNvSpPr>
            <a:spLocks noGrp="1"/>
          </p:cNvSpPr>
          <p:nvPr>
            <p:ph type="body" sz="quarter" idx="40" hasCustomPrompt="1"/>
          </p:nvPr>
        </p:nvSpPr>
        <p:spPr>
          <a:xfrm>
            <a:off x="4732487" y="3592326"/>
            <a:ext cx="2453760" cy="96176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0" i="1"/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Role, </a:t>
            </a:r>
            <a:r>
              <a:rPr lang="en-US" dirty="0" err="1"/>
              <a:t>organisation</a:t>
            </a:r>
            <a:endParaRPr lang="en-GB" dirty="0"/>
          </a:p>
        </p:txBody>
      </p:sp>
      <p:sp>
        <p:nvSpPr>
          <p:cNvPr id="44" name="Picture Placeholder 13"/>
          <p:cNvSpPr>
            <a:spLocks noGrp="1"/>
          </p:cNvSpPr>
          <p:nvPr>
            <p:ph type="pic" sz="quarter" idx="41"/>
          </p:nvPr>
        </p:nvSpPr>
        <p:spPr>
          <a:xfrm>
            <a:off x="2968538" y="4765540"/>
            <a:ext cx="1433102" cy="1433774"/>
          </a:xfrm>
          <a:prstGeom prst="ellipse">
            <a:avLst/>
          </a:prstGeom>
          <a:ln w="19050">
            <a:solidFill>
              <a:schemeClr val="accent2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</a:lstStyle>
          <a:p>
            <a:endParaRPr lang="en-GB" dirty="0"/>
          </a:p>
        </p:txBody>
      </p:sp>
      <p:sp>
        <p:nvSpPr>
          <p:cNvPr id="45" name="Text Placeholder 15"/>
          <p:cNvSpPr>
            <a:spLocks noGrp="1"/>
          </p:cNvSpPr>
          <p:nvPr>
            <p:ph type="body" sz="quarter" idx="42" hasCustomPrompt="1"/>
          </p:nvPr>
        </p:nvSpPr>
        <p:spPr>
          <a:xfrm>
            <a:off x="4732486" y="4765540"/>
            <a:ext cx="2453759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Name</a:t>
            </a:r>
            <a:endParaRPr lang="en-GB" dirty="0"/>
          </a:p>
        </p:txBody>
      </p:sp>
      <p:sp>
        <p:nvSpPr>
          <p:cNvPr id="46" name="Text Placeholder 15"/>
          <p:cNvSpPr>
            <a:spLocks noGrp="1"/>
          </p:cNvSpPr>
          <p:nvPr>
            <p:ph type="body" sz="quarter" idx="43" hasCustomPrompt="1"/>
          </p:nvPr>
        </p:nvSpPr>
        <p:spPr>
          <a:xfrm>
            <a:off x="4732486" y="5237554"/>
            <a:ext cx="2453760" cy="96176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0" i="1"/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Role, </a:t>
            </a:r>
            <a:r>
              <a:rPr lang="en-US" dirty="0" err="1"/>
              <a:t>organisation</a:t>
            </a:r>
            <a:endParaRPr lang="en-GB" dirty="0"/>
          </a:p>
        </p:txBody>
      </p:sp>
      <p:sp>
        <p:nvSpPr>
          <p:cNvPr id="47" name="Picture Placeholder 13"/>
          <p:cNvSpPr>
            <a:spLocks noGrp="1"/>
          </p:cNvSpPr>
          <p:nvPr>
            <p:ph type="pic" sz="quarter" idx="44"/>
          </p:nvPr>
        </p:nvSpPr>
        <p:spPr>
          <a:xfrm>
            <a:off x="7423307" y="1474017"/>
            <a:ext cx="1433102" cy="1433774"/>
          </a:xfrm>
          <a:prstGeom prst="ellipse">
            <a:avLst/>
          </a:prstGeom>
          <a:ln w="19050">
            <a:solidFill>
              <a:schemeClr val="accent2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</a:lstStyle>
          <a:p>
            <a:endParaRPr lang="en-GB" dirty="0"/>
          </a:p>
        </p:txBody>
      </p:sp>
      <p:sp>
        <p:nvSpPr>
          <p:cNvPr id="48" name="Text Placeholder 15"/>
          <p:cNvSpPr>
            <a:spLocks noGrp="1"/>
          </p:cNvSpPr>
          <p:nvPr>
            <p:ph type="body" sz="quarter" idx="45" hasCustomPrompt="1"/>
          </p:nvPr>
        </p:nvSpPr>
        <p:spPr>
          <a:xfrm>
            <a:off x="9187255" y="1474017"/>
            <a:ext cx="2453759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Name</a:t>
            </a:r>
            <a:endParaRPr lang="en-GB" dirty="0"/>
          </a:p>
        </p:txBody>
      </p:sp>
      <p:sp>
        <p:nvSpPr>
          <p:cNvPr id="49" name="Text Placeholder 15"/>
          <p:cNvSpPr>
            <a:spLocks noGrp="1"/>
          </p:cNvSpPr>
          <p:nvPr>
            <p:ph type="body" sz="quarter" idx="46" hasCustomPrompt="1"/>
          </p:nvPr>
        </p:nvSpPr>
        <p:spPr>
          <a:xfrm>
            <a:off x="9187255" y="1946031"/>
            <a:ext cx="2453760" cy="96176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0" i="1"/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Role, </a:t>
            </a:r>
            <a:r>
              <a:rPr lang="en-US" dirty="0" err="1"/>
              <a:t>organisation</a:t>
            </a:r>
            <a:endParaRPr lang="en-GB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47"/>
          </p:nvPr>
        </p:nvSpPr>
        <p:spPr>
          <a:xfrm>
            <a:off x="7423307" y="3120312"/>
            <a:ext cx="1433102" cy="1433774"/>
          </a:xfrm>
          <a:prstGeom prst="ellipse">
            <a:avLst/>
          </a:prstGeom>
          <a:ln w="19050">
            <a:solidFill>
              <a:schemeClr val="accent2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</a:lstStyle>
          <a:p>
            <a:endParaRPr lang="en-GB" dirty="0"/>
          </a:p>
        </p:txBody>
      </p:sp>
      <p:sp>
        <p:nvSpPr>
          <p:cNvPr id="51" name="Text Placeholder 15"/>
          <p:cNvSpPr>
            <a:spLocks noGrp="1"/>
          </p:cNvSpPr>
          <p:nvPr>
            <p:ph type="body" sz="quarter" idx="48" hasCustomPrompt="1"/>
          </p:nvPr>
        </p:nvSpPr>
        <p:spPr>
          <a:xfrm>
            <a:off x="9187255" y="3120312"/>
            <a:ext cx="2453759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Name</a:t>
            </a:r>
            <a:endParaRPr lang="en-GB" dirty="0"/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49" hasCustomPrompt="1"/>
          </p:nvPr>
        </p:nvSpPr>
        <p:spPr>
          <a:xfrm>
            <a:off x="9187255" y="3592326"/>
            <a:ext cx="2453760" cy="96176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0" i="1"/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Role, </a:t>
            </a:r>
            <a:r>
              <a:rPr lang="en-US" dirty="0" err="1"/>
              <a:t>organisation</a:t>
            </a:r>
            <a:endParaRPr lang="en-GB" dirty="0"/>
          </a:p>
        </p:txBody>
      </p:sp>
      <p:sp>
        <p:nvSpPr>
          <p:cNvPr id="53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7423306" y="4765540"/>
            <a:ext cx="1433102" cy="1433774"/>
          </a:xfrm>
          <a:prstGeom prst="ellipse">
            <a:avLst/>
          </a:prstGeom>
          <a:ln w="19050">
            <a:solidFill>
              <a:schemeClr val="accent2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900"/>
            </a:lvl1pPr>
          </a:lstStyle>
          <a:p>
            <a:endParaRPr lang="en-GB" dirty="0"/>
          </a:p>
        </p:txBody>
      </p:sp>
      <p:sp>
        <p:nvSpPr>
          <p:cNvPr id="54" name="Text Placeholder 15"/>
          <p:cNvSpPr>
            <a:spLocks noGrp="1"/>
          </p:cNvSpPr>
          <p:nvPr>
            <p:ph type="body" sz="quarter" idx="51" hasCustomPrompt="1"/>
          </p:nvPr>
        </p:nvSpPr>
        <p:spPr>
          <a:xfrm>
            <a:off x="9187254" y="4765540"/>
            <a:ext cx="2453759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Name</a:t>
            </a:r>
            <a:endParaRPr lang="en-GB" dirty="0"/>
          </a:p>
        </p:txBody>
      </p:sp>
      <p:sp>
        <p:nvSpPr>
          <p:cNvPr id="55" name="Text Placeholder 15"/>
          <p:cNvSpPr>
            <a:spLocks noGrp="1"/>
          </p:cNvSpPr>
          <p:nvPr>
            <p:ph type="body" sz="quarter" idx="52" hasCustomPrompt="1"/>
          </p:nvPr>
        </p:nvSpPr>
        <p:spPr>
          <a:xfrm>
            <a:off x="9187254" y="5237554"/>
            <a:ext cx="2453760" cy="96176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 b="0" i="1"/>
            </a:lvl1pPr>
            <a:lvl2pPr marL="344149" indent="0">
              <a:buNone/>
              <a:defRPr sz="1800"/>
            </a:lvl2pPr>
            <a:lvl3pPr marL="688306" indent="0">
              <a:buNone/>
              <a:defRPr sz="1800"/>
            </a:lvl3pPr>
            <a:lvl4pPr marL="1032478" indent="0">
              <a:buNone/>
              <a:defRPr sz="1800"/>
            </a:lvl4pPr>
            <a:lvl5pPr marL="1376628" indent="0">
              <a:buNone/>
              <a:defRPr sz="1800"/>
            </a:lvl5pPr>
          </a:lstStyle>
          <a:p>
            <a:pPr lvl="0"/>
            <a:r>
              <a:rPr lang="en-US" dirty="0"/>
              <a:t>Role, </a:t>
            </a:r>
            <a:r>
              <a:rPr lang="en-US" dirty="0" err="1"/>
              <a:t>organisation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6887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91829" y="891205"/>
            <a:ext cx="8949186" cy="6088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3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  <p:sp>
        <p:nvSpPr>
          <p:cNvPr id="9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14399" y="2183867"/>
            <a:ext cx="3046561" cy="3046561"/>
          </a:xfrm>
          <a:prstGeom prst="ellipse">
            <a:avLst/>
          </a:prstGeom>
          <a:ln w="19050">
            <a:solidFill>
              <a:schemeClr val="accent2"/>
            </a:solidFill>
          </a:ln>
        </p:spPr>
        <p:txBody>
          <a:bodyPr/>
          <a:lstStyle>
            <a:lvl1pPr marL="0" indent="0" algn="ctr">
              <a:buNone/>
              <a:defRPr sz="1000" baseline="0">
                <a:latin typeface="+mn-lt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reeform 245"/>
          <p:cNvSpPr>
            <a:spLocks noEditPoints="1"/>
          </p:cNvSpPr>
          <p:nvPr userDrawn="1"/>
        </p:nvSpPr>
        <p:spPr bwMode="auto">
          <a:xfrm>
            <a:off x="4819528" y="2649524"/>
            <a:ext cx="366712" cy="336550"/>
          </a:xfrm>
          <a:custGeom>
            <a:avLst/>
            <a:gdLst>
              <a:gd name="T0" fmla="*/ 72 w 157"/>
              <a:gd name="T1" fmla="*/ 79 h 133"/>
              <a:gd name="T2" fmla="*/ 72 w 157"/>
              <a:gd name="T3" fmla="*/ 115 h 133"/>
              <a:gd name="T4" fmla="*/ 67 w 157"/>
              <a:gd name="T5" fmla="*/ 128 h 133"/>
              <a:gd name="T6" fmla="*/ 54 w 157"/>
              <a:gd name="T7" fmla="*/ 133 h 133"/>
              <a:gd name="T8" fmla="*/ 18 w 157"/>
              <a:gd name="T9" fmla="*/ 133 h 133"/>
              <a:gd name="T10" fmla="*/ 5 w 157"/>
              <a:gd name="T11" fmla="*/ 128 h 133"/>
              <a:gd name="T12" fmla="*/ 0 w 157"/>
              <a:gd name="T13" fmla="*/ 115 h 133"/>
              <a:gd name="T14" fmla="*/ 0 w 157"/>
              <a:gd name="T15" fmla="*/ 49 h 133"/>
              <a:gd name="T16" fmla="*/ 3 w 157"/>
              <a:gd name="T17" fmla="*/ 30 h 133"/>
              <a:gd name="T18" fmla="*/ 14 w 157"/>
              <a:gd name="T19" fmla="*/ 14 h 133"/>
              <a:gd name="T20" fmla="*/ 29 w 157"/>
              <a:gd name="T21" fmla="*/ 4 h 133"/>
              <a:gd name="T22" fmla="*/ 48 w 157"/>
              <a:gd name="T23" fmla="*/ 0 h 133"/>
              <a:gd name="T24" fmla="*/ 54 w 157"/>
              <a:gd name="T25" fmla="*/ 0 h 133"/>
              <a:gd name="T26" fmla="*/ 58 w 157"/>
              <a:gd name="T27" fmla="*/ 2 h 133"/>
              <a:gd name="T28" fmla="*/ 60 w 157"/>
              <a:gd name="T29" fmla="*/ 6 h 133"/>
              <a:gd name="T30" fmla="*/ 60 w 157"/>
              <a:gd name="T31" fmla="*/ 18 h 133"/>
              <a:gd name="T32" fmla="*/ 58 w 157"/>
              <a:gd name="T33" fmla="*/ 23 h 133"/>
              <a:gd name="T34" fmla="*/ 54 w 157"/>
              <a:gd name="T35" fmla="*/ 25 h 133"/>
              <a:gd name="T36" fmla="*/ 48 w 157"/>
              <a:gd name="T37" fmla="*/ 25 h 133"/>
              <a:gd name="T38" fmla="*/ 31 w 157"/>
              <a:gd name="T39" fmla="*/ 32 h 133"/>
              <a:gd name="T40" fmla="*/ 24 w 157"/>
              <a:gd name="T41" fmla="*/ 49 h 133"/>
              <a:gd name="T42" fmla="*/ 24 w 157"/>
              <a:gd name="T43" fmla="*/ 52 h 133"/>
              <a:gd name="T44" fmla="*/ 26 w 157"/>
              <a:gd name="T45" fmla="*/ 58 h 133"/>
              <a:gd name="T46" fmla="*/ 33 w 157"/>
              <a:gd name="T47" fmla="*/ 61 h 133"/>
              <a:gd name="T48" fmla="*/ 54 w 157"/>
              <a:gd name="T49" fmla="*/ 61 h 133"/>
              <a:gd name="T50" fmla="*/ 67 w 157"/>
              <a:gd name="T51" fmla="*/ 66 h 133"/>
              <a:gd name="T52" fmla="*/ 72 w 157"/>
              <a:gd name="T53" fmla="*/ 79 h 133"/>
              <a:gd name="T54" fmla="*/ 157 w 157"/>
              <a:gd name="T55" fmla="*/ 79 h 133"/>
              <a:gd name="T56" fmla="*/ 157 w 157"/>
              <a:gd name="T57" fmla="*/ 115 h 133"/>
              <a:gd name="T58" fmla="*/ 152 w 157"/>
              <a:gd name="T59" fmla="*/ 128 h 133"/>
              <a:gd name="T60" fmla="*/ 139 w 157"/>
              <a:gd name="T61" fmla="*/ 133 h 133"/>
              <a:gd name="T62" fmla="*/ 102 w 157"/>
              <a:gd name="T63" fmla="*/ 133 h 133"/>
              <a:gd name="T64" fmla="*/ 90 w 157"/>
              <a:gd name="T65" fmla="*/ 128 h 133"/>
              <a:gd name="T66" fmla="*/ 84 w 157"/>
              <a:gd name="T67" fmla="*/ 115 h 133"/>
              <a:gd name="T68" fmla="*/ 84 w 157"/>
              <a:gd name="T69" fmla="*/ 49 h 133"/>
              <a:gd name="T70" fmla="*/ 88 w 157"/>
              <a:gd name="T71" fmla="*/ 30 h 133"/>
              <a:gd name="T72" fmla="*/ 99 w 157"/>
              <a:gd name="T73" fmla="*/ 14 h 133"/>
              <a:gd name="T74" fmla="*/ 114 w 157"/>
              <a:gd name="T75" fmla="*/ 4 h 133"/>
              <a:gd name="T76" fmla="*/ 133 w 157"/>
              <a:gd name="T77" fmla="*/ 0 h 133"/>
              <a:gd name="T78" fmla="*/ 139 w 157"/>
              <a:gd name="T79" fmla="*/ 0 h 133"/>
              <a:gd name="T80" fmla="*/ 143 w 157"/>
              <a:gd name="T81" fmla="*/ 2 h 133"/>
              <a:gd name="T82" fmla="*/ 145 w 157"/>
              <a:gd name="T83" fmla="*/ 6 h 133"/>
              <a:gd name="T84" fmla="*/ 145 w 157"/>
              <a:gd name="T85" fmla="*/ 18 h 133"/>
              <a:gd name="T86" fmla="*/ 143 w 157"/>
              <a:gd name="T87" fmla="*/ 23 h 133"/>
              <a:gd name="T88" fmla="*/ 139 w 157"/>
              <a:gd name="T89" fmla="*/ 25 h 133"/>
              <a:gd name="T90" fmla="*/ 133 w 157"/>
              <a:gd name="T91" fmla="*/ 25 h 133"/>
              <a:gd name="T92" fmla="*/ 116 w 157"/>
              <a:gd name="T93" fmla="*/ 32 h 133"/>
              <a:gd name="T94" fmla="*/ 109 w 157"/>
              <a:gd name="T95" fmla="*/ 49 h 133"/>
              <a:gd name="T96" fmla="*/ 109 w 157"/>
              <a:gd name="T97" fmla="*/ 52 h 133"/>
              <a:gd name="T98" fmla="*/ 111 w 157"/>
              <a:gd name="T99" fmla="*/ 58 h 133"/>
              <a:gd name="T100" fmla="*/ 118 w 157"/>
              <a:gd name="T101" fmla="*/ 61 h 133"/>
              <a:gd name="T102" fmla="*/ 139 w 157"/>
              <a:gd name="T103" fmla="*/ 61 h 133"/>
              <a:gd name="T104" fmla="*/ 152 w 157"/>
              <a:gd name="T105" fmla="*/ 66 h 133"/>
              <a:gd name="T106" fmla="*/ 157 w 157"/>
              <a:gd name="T107" fmla="*/ 79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7" h="133">
                <a:moveTo>
                  <a:pt x="72" y="79"/>
                </a:moveTo>
                <a:cubicBezTo>
                  <a:pt x="72" y="115"/>
                  <a:pt x="72" y="115"/>
                  <a:pt x="72" y="115"/>
                </a:cubicBezTo>
                <a:cubicBezTo>
                  <a:pt x="72" y="120"/>
                  <a:pt x="70" y="125"/>
                  <a:pt x="67" y="128"/>
                </a:cubicBezTo>
                <a:cubicBezTo>
                  <a:pt x="63" y="132"/>
                  <a:pt x="59" y="133"/>
                  <a:pt x="54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3" y="133"/>
                  <a:pt x="8" y="132"/>
                  <a:pt x="5" y="128"/>
                </a:cubicBezTo>
                <a:cubicBezTo>
                  <a:pt x="1" y="125"/>
                  <a:pt x="0" y="120"/>
                  <a:pt x="0" y="11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2"/>
                  <a:pt x="1" y="36"/>
                  <a:pt x="3" y="30"/>
                </a:cubicBezTo>
                <a:cubicBezTo>
                  <a:pt x="6" y="24"/>
                  <a:pt x="9" y="19"/>
                  <a:pt x="14" y="14"/>
                </a:cubicBezTo>
                <a:cubicBezTo>
                  <a:pt x="18" y="10"/>
                  <a:pt x="23" y="7"/>
                  <a:pt x="29" y="4"/>
                </a:cubicBezTo>
                <a:cubicBezTo>
                  <a:pt x="35" y="2"/>
                  <a:pt x="41" y="0"/>
                  <a:pt x="48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6" y="0"/>
                  <a:pt x="57" y="1"/>
                  <a:pt x="58" y="2"/>
                </a:cubicBezTo>
                <a:cubicBezTo>
                  <a:pt x="60" y="3"/>
                  <a:pt x="60" y="5"/>
                  <a:pt x="60" y="6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20"/>
                  <a:pt x="60" y="22"/>
                  <a:pt x="58" y="23"/>
                </a:cubicBezTo>
                <a:cubicBezTo>
                  <a:pt x="57" y="24"/>
                  <a:pt x="56" y="25"/>
                  <a:pt x="54" y="25"/>
                </a:cubicBezTo>
                <a:cubicBezTo>
                  <a:pt x="48" y="25"/>
                  <a:pt x="48" y="25"/>
                  <a:pt x="48" y="25"/>
                </a:cubicBezTo>
                <a:cubicBezTo>
                  <a:pt x="41" y="25"/>
                  <a:pt x="36" y="27"/>
                  <a:pt x="31" y="32"/>
                </a:cubicBezTo>
                <a:cubicBezTo>
                  <a:pt x="26" y="36"/>
                  <a:pt x="24" y="42"/>
                  <a:pt x="24" y="49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4"/>
                  <a:pt x="25" y="56"/>
                  <a:pt x="26" y="58"/>
                </a:cubicBezTo>
                <a:cubicBezTo>
                  <a:pt x="28" y="60"/>
                  <a:pt x="30" y="61"/>
                  <a:pt x="33" y="61"/>
                </a:cubicBezTo>
                <a:cubicBezTo>
                  <a:pt x="54" y="61"/>
                  <a:pt x="54" y="61"/>
                  <a:pt x="54" y="61"/>
                </a:cubicBezTo>
                <a:cubicBezTo>
                  <a:pt x="59" y="61"/>
                  <a:pt x="63" y="63"/>
                  <a:pt x="67" y="66"/>
                </a:cubicBezTo>
                <a:cubicBezTo>
                  <a:pt x="70" y="70"/>
                  <a:pt x="72" y="74"/>
                  <a:pt x="72" y="79"/>
                </a:cubicBezTo>
                <a:close/>
                <a:moveTo>
                  <a:pt x="157" y="79"/>
                </a:moveTo>
                <a:cubicBezTo>
                  <a:pt x="157" y="115"/>
                  <a:pt x="157" y="115"/>
                  <a:pt x="157" y="115"/>
                </a:cubicBezTo>
                <a:cubicBezTo>
                  <a:pt x="157" y="120"/>
                  <a:pt x="155" y="125"/>
                  <a:pt x="152" y="128"/>
                </a:cubicBezTo>
                <a:cubicBezTo>
                  <a:pt x="148" y="132"/>
                  <a:pt x="144" y="133"/>
                  <a:pt x="139" y="133"/>
                </a:cubicBezTo>
                <a:cubicBezTo>
                  <a:pt x="102" y="133"/>
                  <a:pt x="102" y="133"/>
                  <a:pt x="102" y="133"/>
                </a:cubicBezTo>
                <a:cubicBezTo>
                  <a:pt x="97" y="133"/>
                  <a:pt x="93" y="132"/>
                  <a:pt x="90" y="128"/>
                </a:cubicBezTo>
                <a:cubicBezTo>
                  <a:pt x="86" y="125"/>
                  <a:pt x="84" y="120"/>
                  <a:pt x="84" y="115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2"/>
                  <a:pt x="86" y="36"/>
                  <a:pt x="88" y="30"/>
                </a:cubicBezTo>
                <a:cubicBezTo>
                  <a:pt x="91" y="24"/>
                  <a:pt x="94" y="19"/>
                  <a:pt x="99" y="14"/>
                </a:cubicBezTo>
                <a:cubicBezTo>
                  <a:pt x="103" y="10"/>
                  <a:pt x="108" y="7"/>
                  <a:pt x="114" y="4"/>
                </a:cubicBezTo>
                <a:cubicBezTo>
                  <a:pt x="120" y="2"/>
                  <a:pt x="126" y="0"/>
                  <a:pt x="133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40" y="0"/>
                  <a:pt x="142" y="1"/>
                  <a:pt x="143" y="2"/>
                </a:cubicBezTo>
                <a:cubicBezTo>
                  <a:pt x="144" y="3"/>
                  <a:pt x="145" y="5"/>
                  <a:pt x="145" y="6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20"/>
                  <a:pt x="144" y="22"/>
                  <a:pt x="143" y="23"/>
                </a:cubicBezTo>
                <a:cubicBezTo>
                  <a:pt x="142" y="24"/>
                  <a:pt x="140" y="25"/>
                  <a:pt x="139" y="25"/>
                </a:cubicBezTo>
                <a:cubicBezTo>
                  <a:pt x="133" y="25"/>
                  <a:pt x="133" y="25"/>
                  <a:pt x="133" y="25"/>
                </a:cubicBezTo>
                <a:cubicBezTo>
                  <a:pt x="126" y="25"/>
                  <a:pt x="120" y="27"/>
                  <a:pt x="116" y="32"/>
                </a:cubicBezTo>
                <a:cubicBezTo>
                  <a:pt x="111" y="36"/>
                  <a:pt x="109" y="42"/>
                  <a:pt x="109" y="49"/>
                </a:cubicBezTo>
                <a:cubicBezTo>
                  <a:pt x="109" y="52"/>
                  <a:pt x="109" y="52"/>
                  <a:pt x="109" y="52"/>
                </a:cubicBezTo>
                <a:cubicBezTo>
                  <a:pt x="109" y="54"/>
                  <a:pt x="109" y="56"/>
                  <a:pt x="111" y="58"/>
                </a:cubicBezTo>
                <a:cubicBezTo>
                  <a:pt x="113" y="60"/>
                  <a:pt x="115" y="61"/>
                  <a:pt x="118" y="61"/>
                </a:cubicBezTo>
                <a:cubicBezTo>
                  <a:pt x="139" y="61"/>
                  <a:pt x="139" y="61"/>
                  <a:pt x="139" y="61"/>
                </a:cubicBezTo>
                <a:cubicBezTo>
                  <a:pt x="144" y="61"/>
                  <a:pt x="148" y="63"/>
                  <a:pt x="152" y="66"/>
                </a:cubicBezTo>
                <a:cubicBezTo>
                  <a:pt x="155" y="70"/>
                  <a:pt x="157" y="74"/>
                  <a:pt x="157" y="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40254" tIns="20127" rIns="40254" bIns="20127"/>
          <a:lstStyle/>
          <a:p>
            <a:pPr eaLnBrk="1" hangingPunct="1">
              <a:defRPr/>
            </a:pPr>
            <a:endParaRPr lang="en-US" sz="697" dirty="0">
              <a:latin typeface="Arial" charset="0"/>
            </a:endParaRPr>
          </a:p>
        </p:txBody>
      </p:sp>
      <p:sp>
        <p:nvSpPr>
          <p:cNvPr id="11" name="Freeform 245"/>
          <p:cNvSpPr>
            <a:spLocks noEditPoints="1"/>
          </p:cNvSpPr>
          <p:nvPr userDrawn="1"/>
        </p:nvSpPr>
        <p:spPr bwMode="auto">
          <a:xfrm flipH="1" flipV="1">
            <a:off x="11146971" y="3698087"/>
            <a:ext cx="366712" cy="336550"/>
          </a:xfrm>
          <a:custGeom>
            <a:avLst/>
            <a:gdLst>
              <a:gd name="T0" fmla="*/ 72 w 157"/>
              <a:gd name="T1" fmla="*/ 79 h 133"/>
              <a:gd name="T2" fmla="*/ 72 w 157"/>
              <a:gd name="T3" fmla="*/ 115 h 133"/>
              <a:gd name="T4" fmla="*/ 67 w 157"/>
              <a:gd name="T5" fmla="*/ 128 h 133"/>
              <a:gd name="T6" fmla="*/ 54 w 157"/>
              <a:gd name="T7" fmla="*/ 133 h 133"/>
              <a:gd name="T8" fmla="*/ 18 w 157"/>
              <a:gd name="T9" fmla="*/ 133 h 133"/>
              <a:gd name="T10" fmla="*/ 5 w 157"/>
              <a:gd name="T11" fmla="*/ 128 h 133"/>
              <a:gd name="T12" fmla="*/ 0 w 157"/>
              <a:gd name="T13" fmla="*/ 115 h 133"/>
              <a:gd name="T14" fmla="*/ 0 w 157"/>
              <a:gd name="T15" fmla="*/ 49 h 133"/>
              <a:gd name="T16" fmla="*/ 3 w 157"/>
              <a:gd name="T17" fmla="*/ 30 h 133"/>
              <a:gd name="T18" fmla="*/ 14 w 157"/>
              <a:gd name="T19" fmla="*/ 14 h 133"/>
              <a:gd name="T20" fmla="*/ 29 w 157"/>
              <a:gd name="T21" fmla="*/ 4 h 133"/>
              <a:gd name="T22" fmla="*/ 48 w 157"/>
              <a:gd name="T23" fmla="*/ 0 h 133"/>
              <a:gd name="T24" fmla="*/ 54 w 157"/>
              <a:gd name="T25" fmla="*/ 0 h 133"/>
              <a:gd name="T26" fmla="*/ 58 w 157"/>
              <a:gd name="T27" fmla="*/ 2 h 133"/>
              <a:gd name="T28" fmla="*/ 60 w 157"/>
              <a:gd name="T29" fmla="*/ 6 h 133"/>
              <a:gd name="T30" fmla="*/ 60 w 157"/>
              <a:gd name="T31" fmla="*/ 18 h 133"/>
              <a:gd name="T32" fmla="*/ 58 w 157"/>
              <a:gd name="T33" fmla="*/ 23 h 133"/>
              <a:gd name="T34" fmla="*/ 54 w 157"/>
              <a:gd name="T35" fmla="*/ 25 h 133"/>
              <a:gd name="T36" fmla="*/ 48 w 157"/>
              <a:gd name="T37" fmla="*/ 25 h 133"/>
              <a:gd name="T38" fmla="*/ 31 w 157"/>
              <a:gd name="T39" fmla="*/ 32 h 133"/>
              <a:gd name="T40" fmla="*/ 24 w 157"/>
              <a:gd name="T41" fmla="*/ 49 h 133"/>
              <a:gd name="T42" fmla="*/ 24 w 157"/>
              <a:gd name="T43" fmla="*/ 52 h 133"/>
              <a:gd name="T44" fmla="*/ 26 w 157"/>
              <a:gd name="T45" fmla="*/ 58 h 133"/>
              <a:gd name="T46" fmla="*/ 33 w 157"/>
              <a:gd name="T47" fmla="*/ 61 h 133"/>
              <a:gd name="T48" fmla="*/ 54 w 157"/>
              <a:gd name="T49" fmla="*/ 61 h 133"/>
              <a:gd name="T50" fmla="*/ 67 w 157"/>
              <a:gd name="T51" fmla="*/ 66 h 133"/>
              <a:gd name="T52" fmla="*/ 72 w 157"/>
              <a:gd name="T53" fmla="*/ 79 h 133"/>
              <a:gd name="T54" fmla="*/ 157 w 157"/>
              <a:gd name="T55" fmla="*/ 79 h 133"/>
              <a:gd name="T56" fmla="*/ 157 w 157"/>
              <a:gd name="T57" fmla="*/ 115 h 133"/>
              <a:gd name="T58" fmla="*/ 152 w 157"/>
              <a:gd name="T59" fmla="*/ 128 h 133"/>
              <a:gd name="T60" fmla="*/ 139 w 157"/>
              <a:gd name="T61" fmla="*/ 133 h 133"/>
              <a:gd name="T62" fmla="*/ 102 w 157"/>
              <a:gd name="T63" fmla="*/ 133 h 133"/>
              <a:gd name="T64" fmla="*/ 90 w 157"/>
              <a:gd name="T65" fmla="*/ 128 h 133"/>
              <a:gd name="T66" fmla="*/ 84 w 157"/>
              <a:gd name="T67" fmla="*/ 115 h 133"/>
              <a:gd name="T68" fmla="*/ 84 w 157"/>
              <a:gd name="T69" fmla="*/ 49 h 133"/>
              <a:gd name="T70" fmla="*/ 88 w 157"/>
              <a:gd name="T71" fmla="*/ 30 h 133"/>
              <a:gd name="T72" fmla="*/ 99 w 157"/>
              <a:gd name="T73" fmla="*/ 14 h 133"/>
              <a:gd name="T74" fmla="*/ 114 w 157"/>
              <a:gd name="T75" fmla="*/ 4 h 133"/>
              <a:gd name="T76" fmla="*/ 133 w 157"/>
              <a:gd name="T77" fmla="*/ 0 h 133"/>
              <a:gd name="T78" fmla="*/ 139 w 157"/>
              <a:gd name="T79" fmla="*/ 0 h 133"/>
              <a:gd name="T80" fmla="*/ 143 w 157"/>
              <a:gd name="T81" fmla="*/ 2 h 133"/>
              <a:gd name="T82" fmla="*/ 145 w 157"/>
              <a:gd name="T83" fmla="*/ 6 h 133"/>
              <a:gd name="T84" fmla="*/ 145 w 157"/>
              <a:gd name="T85" fmla="*/ 18 h 133"/>
              <a:gd name="T86" fmla="*/ 143 w 157"/>
              <a:gd name="T87" fmla="*/ 23 h 133"/>
              <a:gd name="T88" fmla="*/ 139 w 157"/>
              <a:gd name="T89" fmla="*/ 25 h 133"/>
              <a:gd name="T90" fmla="*/ 133 w 157"/>
              <a:gd name="T91" fmla="*/ 25 h 133"/>
              <a:gd name="T92" fmla="*/ 116 w 157"/>
              <a:gd name="T93" fmla="*/ 32 h 133"/>
              <a:gd name="T94" fmla="*/ 109 w 157"/>
              <a:gd name="T95" fmla="*/ 49 h 133"/>
              <a:gd name="T96" fmla="*/ 109 w 157"/>
              <a:gd name="T97" fmla="*/ 52 h 133"/>
              <a:gd name="T98" fmla="*/ 111 w 157"/>
              <a:gd name="T99" fmla="*/ 58 h 133"/>
              <a:gd name="T100" fmla="*/ 118 w 157"/>
              <a:gd name="T101" fmla="*/ 61 h 133"/>
              <a:gd name="T102" fmla="*/ 139 w 157"/>
              <a:gd name="T103" fmla="*/ 61 h 133"/>
              <a:gd name="T104" fmla="*/ 152 w 157"/>
              <a:gd name="T105" fmla="*/ 66 h 133"/>
              <a:gd name="T106" fmla="*/ 157 w 157"/>
              <a:gd name="T107" fmla="*/ 79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7" h="133">
                <a:moveTo>
                  <a:pt x="72" y="79"/>
                </a:moveTo>
                <a:cubicBezTo>
                  <a:pt x="72" y="115"/>
                  <a:pt x="72" y="115"/>
                  <a:pt x="72" y="115"/>
                </a:cubicBezTo>
                <a:cubicBezTo>
                  <a:pt x="72" y="120"/>
                  <a:pt x="70" y="125"/>
                  <a:pt x="67" y="128"/>
                </a:cubicBezTo>
                <a:cubicBezTo>
                  <a:pt x="63" y="132"/>
                  <a:pt x="59" y="133"/>
                  <a:pt x="54" y="133"/>
                </a:cubicBezTo>
                <a:cubicBezTo>
                  <a:pt x="18" y="133"/>
                  <a:pt x="18" y="133"/>
                  <a:pt x="18" y="133"/>
                </a:cubicBezTo>
                <a:cubicBezTo>
                  <a:pt x="13" y="133"/>
                  <a:pt x="8" y="132"/>
                  <a:pt x="5" y="128"/>
                </a:cubicBezTo>
                <a:cubicBezTo>
                  <a:pt x="1" y="125"/>
                  <a:pt x="0" y="120"/>
                  <a:pt x="0" y="115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2"/>
                  <a:pt x="1" y="36"/>
                  <a:pt x="3" y="30"/>
                </a:cubicBezTo>
                <a:cubicBezTo>
                  <a:pt x="6" y="24"/>
                  <a:pt x="9" y="19"/>
                  <a:pt x="14" y="14"/>
                </a:cubicBezTo>
                <a:cubicBezTo>
                  <a:pt x="18" y="10"/>
                  <a:pt x="23" y="7"/>
                  <a:pt x="29" y="4"/>
                </a:cubicBezTo>
                <a:cubicBezTo>
                  <a:pt x="35" y="2"/>
                  <a:pt x="41" y="0"/>
                  <a:pt x="48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6" y="0"/>
                  <a:pt x="57" y="1"/>
                  <a:pt x="58" y="2"/>
                </a:cubicBezTo>
                <a:cubicBezTo>
                  <a:pt x="60" y="3"/>
                  <a:pt x="60" y="5"/>
                  <a:pt x="60" y="6"/>
                </a:cubicBezTo>
                <a:cubicBezTo>
                  <a:pt x="60" y="18"/>
                  <a:pt x="60" y="18"/>
                  <a:pt x="60" y="18"/>
                </a:cubicBezTo>
                <a:cubicBezTo>
                  <a:pt x="60" y="20"/>
                  <a:pt x="60" y="22"/>
                  <a:pt x="58" y="23"/>
                </a:cubicBezTo>
                <a:cubicBezTo>
                  <a:pt x="57" y="24"/>
                  <a:pt x="56" y="25"/>
                  <a:pt x="54" y="25"/>
                </a:cubicBezTo>
                <a:cubicBezTo>
                  <a:pt x="48" y="25"/>
                  <a:pt x="48" y="25"/>
                  <a:pt x="48" y="25"/>
                </a:cubicBezTo>
                <a:cubicBezTo>
                  <a:pt x="41" y="25"/>
                  <a:pt x="36" y="27"/>
                  <a:pt x="31" y="32"/>
                </a:cubicBezTo>
                <a:cubicBezTo>
                  <a:pt x="26" y="36"/>
                  <a:pt x="24" y="42"/>
                  <a:pt x="24" y="49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4"/>
                  <a:pt x="25" y="56"/>
                  <a:pt x="26" y="58"/>
                </a:cubicBezTo>
                <a:cubicBezTo>
                  <a:pt x="28" y="60"/>
                  <a:pt x="30" y="61"/>
                  <a:pt x="33" y="61"/>
                </a:cubicBezTo>
                <a:cubicBezTo>
                  <a:pt x="54" y="61"/>
                  <a:pt x="54" y="61"/>
                  <a:pt x="54" y="61"/>
                </a:cubicBezTo>
                <a:cubicBezTo>
                  <a:pt x="59" y="61"/>
                  <a:pt x="63" y="63"/>
                  <a:pt x="67" y="66"/>
                </a:cubicBezTo>
                <a:cubicBezTo>
                  <a:pt x="70" y="70"/>
                  <a:pt x="72" y="74"/>
                  <a:pt x="72" y="79"/>
                </a:cubicBezTo>
                <a:close/>
                <a:moveTo>
                  <a:pt x="157" y="79"/>
                </a:moveTo>
                <a:cubicBezTo>
                  <a:pt x="157" y="115"/>
                  <a:pt x="157" y="115"/>
                  <a:pt x="157" y="115"/>
                </a:cubicBezTo>
                <a:cubicBezTo>
                  <a:pt x="157" y="120"/>
                  <a:pt x="155" y="125"/>
                  <a:pt x="152" y="128"/>
                </a:cubicBezTo>
                <a:cubicBezTo>
                  <a:pt x="148" y="132"/>
                  <a:pt x="144" y="133"/>
                  <a:pt x="139" y="133"/>
                </a:cubicBezTo>
                <a:cubicBezTo>
                  <a:pt x="102" y="133"/>
                  <a:pt x="102" y="133"/>
                  <a:pt x="102" y="133"/>
                </a:cubicBezTo>
                <a:cubicBezTo>
                  <a:pt x="97" y="133"/>
                  <a:pt x="93" y="132"/>
                  <a:pt x="90" y="128"/>
                </a:cubicBezTo>
                <a:cubicBezTo>
                  <a:pt x="86" y="125"/>
                  <a:pt x="84" y="120"/>
                  <a:pt x="84" y="115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2"/>
                  <a:pt x="86" y="36"/>
                  <a:pt x="88" y="30"/>
                </a:cubicBezTo>
                <a:cubicBezTo>
                  <a:pt x="91" y="24"/>
                  <a:pt x="94" y="19"/>
                  <a:pt x="99" y="14"/>
                </a:cubicBezTo>
                <a:cubicBezTo>
                  <a:pt x="103" y="10"/>
                  <a:pt x="108" y="7"/>
                  <a:pt x="114" y="4"/>
                </a:cubicBezTo>
                <a:cubicBezTo>
                  <a:pt x="120" y="2"/>
                  <a:pt x="126" y="0"/>
                  <a:pt x="133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40" y="0"/>
                  <a:pt x="142" y="1"/>
                  <a:pt x="143" y="2"/>
                </a:cubicBezTo>
                <a:cubicBezTo>
                  <a:pt x="144" y="3"/>
                  <a:pt x="145" y="5"/>
                  <a:pt x="145" y="6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20"/>
                  <a:pt x="144" y="22"/>
                  <a:pt x="143" y="23"/>
                </a:cubicBezTo>
                <a:cubicBezTo>
                  <a:pt x="142" y="24"/>
                  <a:pt x="140" y="25"/>
                  <a:pt x="139" y="25"/>
                </a:cubicBezTo>
                <a:cubicBezTo>
                  <a:pt x="133" y="25"/>
                  <a:pt x="133" y="25"/>
                  <a:pt x="133" y="25"/>
                </a:cubicBezTo>
                <a:cubicBezTo>
                  <a:pt x="126" y="25"/>
                  <a:pt x="120" y="27"/>
                  <a:pt x="116" y="32"/>
                </a:cubicBezTo>
                <a:cubicBezTo>
                  <a:pt x="111" y="36"/>
                  <a:pt x="109" y="42"/>
                  <a:pt x="109" y="49"/>
                </a:cubicBezTo>
                <a:cubicBezTo>
                  <a:pt x="109" y="52"/>
                  <a:pt x="109" y="52"/>
                  <a:pt x="109" y="52"/>
                </a:cubicBezTo>
                <a:cubicBezTo>
                  <a:pt x="109" y="54"/>
                  <a:pt x="109" y="56"/>
                  <a:pt x="111" y="58"/>
                </a:cubicBezTo>
                <a:cubicBezTo>
                  <a:pt x="113" y="60"/>
                  <a:pt x="115" y="61"/>
                  <a:pt x="118" y="61"/>
                </a:cubicBezTo>
                <a:cubicBezTo>
                  <a:pt x="139" y="61"/>
                  <a:pt x="139" y="61"/>
                  <a:pt x="139" y="61"/>
                </a:cubicBezTo>
                <a:cubicBezTo>
                  <a:pt x="144" y="61"/>
                  <a:pt x="148" y="63"/>
                  <a:pt x="152" y="66"/>
                </a:cubicBezTo>
                <a:cubicBezTo>
                  <a:pt x="155" y="70"/>
                  <a:pt x="157" y="74"/>
                  <a:pt x="157" y="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40254" tIns="20127" rIns="40254" bIns="20127"/>
          <a:lstStyle/>
          <a:p>
            <a:pPr eaLnBrk="1" hangingPunct="1">
              <a:defRPr/>
            </a:pPr>
            <a:endParaRPr lang="en-US" sz="697" dirty="0">
              <a:latin typeface="Arial" charset="0"/>
            </a:endParaRP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80" hasCustomPrompt="1"/>
          </p:nvPr>
        </p:nvSpPr>
        <p:spPr>
          <a:xfrm>
            <a:off x="5404338" y="2817799"/>
            <a:ext cx="5615353" cy="2095138"/>
          </a:xfrm>
          <a:prstGeom prst="rect">
            <a:avLst/>
          </a:prstGeom>
        </p:spPr>
        <p:txBody>
          <a:bodyPr lIns="0" t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18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Tx/>
              <a:buFont typeface="Calibri" panose="020F0502020204030204" pitchFamily="34" charset="0"/>
              <a:buChar char="–"/>
              <a:defRPr sz="1400" i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3pPr>
            <a:lvl4pPr marL="0" indent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None/>
              <a:tabLst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4pPr>
            <a:lvl5pPr>
              <a:defRPr sz="1100">
                <a:latin typeface="+mn-lt"/>
              </a:defRPr>
            </a:lvl5pPr>
          </a:lstStyle>
          <a:p>
            <a:pPr marL="258151" lvl="0" indent="-258151" algn="l" rtl="0" eaLnBrk="1" fontAlgn="base" hangingPunct="1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</a:pPr>
            <a:r>
              <a:rPr lang="en-US" dirty="0"/>
              <a:t>Add quote here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81" hasCustomPrompt="1"/>
          </p:nvPr>
        </p:nvSpPr>
        <p:spPr>
          <a:xfrm>
            <a:off x="5404338" y="4925628"/>
            <a:ext cx="5615353" cy="30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400" b="1" i="1"/>
            </a:lvl1pPr>
          </a:lstStyle>
          <a:p>
            <a:pPr lvl="0"/>
            <a:r>
              <a:rPr lang="en-GB" dirty="0"/>
              <a:t>Name, role, organisation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329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37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16="http://schemas.microsoft.com/office/drawing/2014/main" xmlns:a14="http://schemas.microsoft.com/office/drawing/2010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91829" y="891205"/>
            <a:ext cx="8949186" cy="6088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1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5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91829" y="891205"/>
            <a:ext cx="8949186" cy="6088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0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91829" y="184855"/>
            <a:ext cx="8949186" cy="637033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/>
              <a:t>Click to Edit Master Title Style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0" y="268109"/>
            <a:ext cx="1678429" cy="8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55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4721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formationpolicycentre.com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linkedin.com/showcase/centre-for-information-policy-leadership/" TargetMode="External"/><Relationship Id="rId5" Type="http://schemas.openxmlformats.org/officeDocument/2006/relationships/image" Target="../media/image5.jpeg"/><Relationship Id="rId10" Type="http://schemas.openxmlformats.org/officeDocument/2006/relationships/image" Target="../media/image7.png"/><Relationship Id="rId4" Type="http://schemas.openxmlformats.org/officeDocument/2006/relationships/hyperlink" Target="Twitter.com/the_cipl" TargetMode="External"/><Relationship Id="rId9" Type="http://schemas.openxmlformats.org/officeDocument/2006/relationships/hyperlink" Target="https://www.informationpolicycentre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16.png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rmationpolicycentre.com/" TargetMode="External"/><Relationship Id="rId2" Type="http://schemas.openxmlformats.org/officeDocument/2006/relationships/hyperlink" Target="mailto:bbellamy@hunton.com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://www.huntonprivacyblog.com/" TargetMode="Externa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/>
          <p:cNvSpPr>
            <a:spLocks noGrp="1"/>
          </p:cNvSpPr>
          <p:nvPr>
            <p:ph type="ctrTitle"/>
          </p:nvPr>
        </p:nvSpPr>
        <p:spPr>
          <a:xfrm>
            <a:off x="3775234" y="3325203"/>
            <a:ext cx="7907140" cy="1556788"/>
          </a:xfrm>
        </p:spPr>
        <p:txBody>
          <a:bodyPr>
            <a:noAutofit/>
          </a:bodyPr>
          <a:lstStyle/>
          <a:p>
            <a:r>
              <a:rPr lang="en-US" sz="3600" b="0" i="0" dirty="0">
                <a:effectLst/>
                <a:latin typeface="-apple-system"/>
              </a:rPr>
              <a:t>How Data Privacy and Smart Regulation Can Be An Enabler of European Competitiveness, Innovation and Growth</a:t>
            </a:r>
            <a:endParaRPr lang="pt-BR" sz="3600" dirty="0"/>
          </a:p>
        </p:txBody>
      </p:sp>
      <p:sp>
        <p:nvSpPr>
          <p:cNvPr id="3" name="Subtitle 2" descr="" title=""/>
          <p:cNvSpPr>
            <a:spLocks noGrp="1"/>
          </p:cNvSpPr>
          <p:nvPr>
            <p:ph type="subTitle" idx="1"/>
          </p:nvPr>
        </p:nvSpPr>
        <p:spPr>
          <a:xfrm>
            <a:off x="3898451" y="5052994"/>
            <a:ext cx="7153895" cy="1621186"/>
          </a:xfrm>
        </p:spPr>
        <p:txBody>
          <a:bodyPr/>
          <a:lstStyle/>
          <a:p>
            <a:r>
              <a:rPr lang="pt-BR" b="1" dirty="0"/>
              <a:t>Bojana Bellamy</a:t>
            </a:r>
          </a:p>
          <a:p>
            <a:r>
              <a:rPr lang="pt-BR" sz="1800" i="1" dirty="0"/>
              <a:t>President, Centre for Information Policy Leadership</a:t>
            </a:r>
          </a:p>
          <a:p>
            <a:endParaRPr lang="pt-BR" sz="1800" dirty="0"/>
          </a:p>
          <a:p>
            <a:r>
              <a:rPr lang="pt-BR" sz="1800" dirty="0"/>
              <a:t>5 June 2025</a:t>
            </a:r>
          </a:p>
          <a:p>
            <a:endParaRPr lang="pt-BR" sz="1800" i="1" dirty="0"/>
          </a:p>
        </p:txBody>
      </p:sp>
      <p:sp>
        <p:nvSpPr>
          <p:cNvPr id="5" name="TextBox 4" descr="" title="">
            <a:extLst>
              <a:ext uri="{FF2B5EF4-FFF2-40B4-BE49-F238E27FC236}">
                <a16:creationId xmlns:a16="http://schemas.microsoft.com/office/drawing/2014/main" id="{83467319-7271-0315-6C02-84C3F70FADC9}"/>
              </a:ext>
            </a:extLst>
          </p:cNvPr>
          <p:cNvSpPr txBox="1"/>
          <p:nvPr/>
        </p:nvSpPr>
        <p:spPr>
          <a:xfrm>
            <a:off x="3775234" y="2900470"/>
            <a:ext cx="5355796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0" i="1" dirty="0">
                <a:effectLst/>
                <a:latin typeface="-apple-system"/>
              </a:rPr>
              <a:t>Baltic Privacy and Innovation Summit</a:t>
            </a:r>
            <a:endParaRPr kumimoji="0" lang="pt-BR" sz="2400" i="1" u="none" strike="noStrike" kern="1200" cap="none" spc="300" normalizeH="0" baseline="0" noProof="0" dirty="0">
              <a:ln>
                <a:noFill/>
              </a:ln>
              <a:solidFill>
                <a:srgbClr val="014067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93470"/>
      </p:ext>
    </p:extLst>
  </p:cSld>
  <p:clrMapOvr>
    <a:masterClrMapping/>
  </p:clrMapOvr>
</p:sld>
</file>

<file path=ppt/slides/slide2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 descr="" title=""/>
          <p:cNvSpPr>
            <a:spLocks noGrp="1"/>
          </p:cNvSpPr>
          <p:nvPr>
            <p:ph type="body" sz="quarter" idx="16"/>
          </p:nvPr>
        </p:nvSpPr>
        <p:spPr>
          <a:xfrm>
            <a:off x="2672862" y="699043"/>
            <a:ext cx="9012124" cy="801057"/>
          </a:xfrm>
        </p:spPr>
        <p:txBody>
          <a:bodyPr/>
          <a:lstStyle/>
          <a:p>
            <a:r>
              <a:rPr lang="en-US" spc="250" dirty="0"/>
              <a:t>Partner of business leaders, regulators, and policy makers developing global solutions for privacy and responsible data use</a:t>
            </a:r>
          </a:p>
        </p:txBody>
      </p:sp>
      <p:sp>
        <p:nvSpPr>
          <p:cNvPr id="4" name="Title 3" descr="" title=""/>
          <p:cNvSpPr>
            <a:spLocks noGrp="1"/>
          </p:cNvSpPr>
          <p:nvPr>
            <p:ph type="title"/>
          </p:nvPr>
        </p:nvSpPr>
        <p:spPr>
          <a:xfrm>
            <a:off x="1557046" y="184855"/>
            <a:ext cx="10083970" cy="63703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</a:rPr>
              <a:t>Global Privacy &amp; Data Policy Think &amp; Do Tank</a:t>
            </a:r>
            <a:endParaRPr lang="pt-BR" sz="3600" dirty="0"/>
          </a:p>
        </p:txBody>
      </p:sp>
      <p:sp>
        <p:nvSpPr>
          <p:cNvPr id="63" name="Rectangle 62" descr="" title=""/>
          <p:cNvSpPr/>
          <p:nvPr/>
        </p:nvSpPr>
        <p:spPr>
          <a:xfrm>
            <a:off x="492773" y="2160922"/>
            <a:ext cx="1056666" cy="73229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85+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Member companies</a:t>
            </a:r>
          </a:p>
        </p:txBody>
      </p:sp>
      <p:sp>
        <p:nvSpPr>
          <p:cNvPr id="64" name="Rectangle 63" descr="" title=""/>
          <p:cNvSpPr/>
          <p:nvPr/>
        </p:nvSpPr>
        <p:spPr>
          <a:xfrm>
            <a:off x="511517" y="2943435"/>
            <a:ext cx="1056666" cy="73229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30+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Papers, projects and initiatives  </a:t>
            </a:r>
          </a:p>
        </p:txBody>
      </p:sp>
      <p:sp>
        <p:nvSpPr>
          <p:cNvPr id="65" name="Rectangle 64" descr="" title=""/>
          <p:cNvSpPr/>
          <p:nvPr/>
        </p:nvSpPr>
        <p:spPr>
          <a:xfrm>
            <a:off x="500380" y="3805246"/>
            <a:ext cx="1056666" cy="732293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50+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Events annually  </a:t>
            </a:r>
          </a:p>
        </p:txBody>
      </p:sp>
      <p:sp>
        <p:nvSpPr>
          <p:cNvPr id="66" name="Rectangle 65" descr="" title=""/>
          <p:cNvSpPr/>
          <p:nvPr/>
        </p:nvSpPr>
        <p:spPr>
          <a:xfrm>
            <a:off x="511517" y="4627408"/>
            <a:ext cx="1056666" cy="733446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20+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Years of trusted experience </a:t>
            </a:r>
          </a:p>
        </p:txBody>
      </p:sp>
      <p:sp>
        <p:nvSpPr>
          <p:cNvPr id="67" name="Rectangle 66" descr="" title=""/>
          <p:cNvSpPr/>
          <p:nvPr/>
        </p:nvSpPr>
        <p:spPr>
          <a:xfrm>
            <a:off x="1730884" y="3841066"/>
            <a:ext cx="2222399" cy="1519788"/>
          </a:xfrm>
          <a:prstGeom prst="rect">
            <a:avLst/>
          </a:prstGeom>
          <a:solidFill>
            <a:srgbClr val="009FDA"/>
          </a:solidFill>
          <a:ln w="25400" cap="flat" cmpd="sng" algn="ctr">
            <a:noFill/>
            <a:prstDash val="solid"/>
          </a:ln>
          <a:effectLst/>
        </p:spPr>
        <p:txBody>
          <a:bodyPr lIns="36000" rIns="3600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SHAPE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future of data policy and strategy</a:t>
            </a:r>
          </a:p>
        </p:txBody>
      </p:sp>
      <p:sp>
        <p:nvSpPr>
          <p:cNvPr id="68" name="Rectangle 67" descr="" title=""/>
          <p:cNvSpPr/>
          <p:nvPr/>
        </p:nvSpPr>
        <p:spPr>
          <a:xfrm>
            <a:off x="4148065" y="3824798"/>
            <a:ext cx="2280884" cy="1536056"/>
          </a:xfrm>
          <a:prstGeom prst="rect">
            <a:avLst/>
          </a:prstGeom>
          <a:solidFill>
            <a:srgbClr val="3B8892"/>
          </a:solidFill>
          <a:ln w="25400" cap="flat" cmpd="sng" algn="ctr">
            <a:noFill/>
            <a:prstDash val="solid"/>
          </a:ln>
          <a:effectLst/>
        </p:spPr>
        <p:txBody>
          <a:bodyPr lIns="36000" rIns="3600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innovative solutions and elevate best practices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 descr="" title=""/>
          <p:cNvSpPr/>
          <p:nvPr/>
        </p:nvSpPr>
        <p:spPr>
          <a:xfrm>
            <a:off x="1721377" y="2174890"/>
            <a:ext cx="2222399" cy="1474628"/>
          </a:xfrm>
          <a:prstGeom prst="rect">
            <a:avLst/>
          </a:prstGeom>
          <a:solidFill>
            <a:srgbClr val="014067"/>
          </a:solidFill>
          <a:ln w="25400" cap="flat" cmpd="sng" algn="ctr">
            <a:noFill/>
            <a:prstDash val="solid"/>
          </a:ln>
          <a:effectLst/>
        </p:spPr>
        <p:txBody>
          <a:bodyPr lIns="36000" rIns="3600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via publications, member events, and public fora</a:t>
            </a:r>
          </a:p>
        </p:txBody>
      </p:sp>
      <p:sp>
        <p:nvSpPr>
          <p:cNvPr id="70" name="Rectangle 69" descr="" title=""/>
          <p:cNvSpPr/>
          <p:nvPr/>
        </p:nvSpPr>
        <p:spPr>
          <a:xfrm>
            <a:off x="4127123" y="2161461"/>
            <a:ext cx="2280884" cy="1474628"/>
          </a:xfrm>
          <a:prstGeom prst="rect">
            <a:avLst/>
          </a:prstGeom>
          <a:solidFill>
            <a:srgbClr val="00548B"/>
          </a:solidFill>
          <a:ln w="25400" cap="flat" cmpd="sng" algn="ctr">
            <a:noFill/>
            <a:prstDash val="solid"/>
          </a:ln>
          <a:effectLst/>
        </p:spPr>
        <p:txBody>
          <a:bodyPr lIns="36000" rIns="3600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CONNECT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global industry and government leaders</a:t>
            </a:r>
          </a:p>
        </p:txBody>
      </p:sp>
      <p:sp>
        <p:nvSpPr>
          <p:cNvPr id="71" name="Rectangle 70" descr="" title=""/>
          <p:cNvSpPr/>
          <p:nvPr/>
        </p:nvSpPr>
        <p:spPr>
          <a:xfrm>
            <a:off x="473326" y="1472294"/>
            <a:ext cx="11211660" cy="438492"/>
          </a:xfrm>
          <a:prstGeom prst="rect">
            <a:avLst/>
          </a:prstGeom>
          <a:solidFill>
            <a:srgbClr val="1F497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BRIDGING REGIONS   |   BRIDGING INDUSTRY &amp; REGULATORS   |   BRIDGING PRIVACY AND DATA-DRIVEN INNOVATION</a:t>
            </a:r>
          </a:p>
        </p:txBody>
      </p:sp>
      <p:sp>
        <p:nvSpPr>
          <p:cNvPr id="74" name="Rectangle 73" descr="" title=""/>
          <p:cNvSpPr/>
          <p:nvPr/>
        </p:nvSpPr>
        <p:spPr>
          <a:xfrm>
            <a:off x="473326" y="5648640"/>
            <a:ext cx="11211660" cy="488681"/>
          </a:xfrm>
          <a:prstGeom prst="rect">
            <a:avLst/>
          </a:prstGeom>
          <a:solidFill>
            <a:srgbClr val="D8D8D8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en-US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75" name="Group 74" descr="" title=""/>
          <p:cNvGrpSpPr/>
          <p:nvPr/>
        </p:nvGrpSpPr>
        <p:grpSpPr>
          <a:xfrm>
            <a:off x="4059972" y="5708315"/>
            <a:ext cx="4813330" cy="369517"/>
            <a:chOff x="3100647" y="4317412"/>
            <a:chExt cx="4813330" cy="369517"/>
          </a:xfrm>
        </p:grpSpPr>
        <p:sp>
          <p:nvSpPr>
            <p:cNvPr id="84" name="TextBox 7" descr="" title=""/>
            <p:cNvSpPr txBox="1">
              <a:spLocks noChangeArrowheads="1"/>
            </p:cNvSpPr>
            <p:nvPr/>
          </p:nvSpPr>
          <p:spPr bwMode="auto">
            <a:xfrm>
              <a:off x="3276388" y="4317597"/>
              <a:ext cx="14981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225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2200 Pennsylvania Ave NW </a:t>
              </a:r>
              <a:br>
                <a:rPr kumimoji="0" lang="en-US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</a:br>
              <a:r>
                <a:rPr kumimoji="0" lang="en-US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Washington, DC 20037</a:t>
              </a:r>
            </a:p>
          </p:txBody>
        </p:sp>
        <p:pic>
          <p:nvPicPr>
            <p:cNvPr id="85" name="Picture 15" descr="" title="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BACC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0647" y="4387160"/>
              <a:ext cx="203316" cy="20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" name="Picture 15" descr="" title="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BACC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7267" y="4384997"/>
              <a:ext cx="203316" cy="20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" name="Picture 15" descr="" title="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BACC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0010" y="4378676"/>
              <a:ext cx="203316" cy="208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" name="TextBox 7" descr="" title=""/>
            <p:cNvSpPr txBox="1">
              <a:spLocks noChangeArrowheads="1"/>
            </p:cNvSpPr>
            <p:nvPr/>
          </p:nvSpPr>
          <p:spPr bwMode="auto">
            <a:xfrm>
              <a:off x="5031368" y="4317412"/>
              <a:ext cx="14981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225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Avenue des Arts 47-49</a:t>
              </a:r>
              <a:br>
                <a:rPr kumimoji="0" lang="en-US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</a:br>
              <a:r>
                <a:rPr kumimoji="0" lang="en-US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1000 Brussels, Belgium</a:t>
              </a:r>
            </a:p>
          </p:txBody>
        </p:sp>
        <p:sp>
          <p:nvSpPr>
            <p:cNvPr id="89" name="TextBox 7" descr="" title=""/>
            <p:cNvSpPr txBox="1">
              <a:spLocks noChangeArrowheads="1"/>
            </p:cNvSpPr>
            <p:nvPr/>
          </p:nvSpPr>
          <p:spPr bwMode="auto">
            <a:xfrm>
              <a:off x="6790610" y="4317412"/>
              <a:ext cx="11233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225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30 St Mary Axe</a:t>
              </a:r>
              <a:br>
                <a:rPr kumimoji="0" lang="en-US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</a:br>
              <a:r>
                <a:rPr kumimoji="0" lang="en-US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London EC3A 8EP</a:t>
              </a:r>
            </a:p>
          </p:txBody>
        </p:sp>
      </p:grpSp>
      <p:grpSp>
        <p:nvGrpSpPr>
          <p:cNvPr id="76" name="Group 75" descr="" title=""/>
          <p:cNvGrpSpPr/>
          <p:nvPr/>
        </p:nvGrpSpPr>
        <p:grpSpPr>
          <a:xfrm>
            <a:off x="9252854" y="5780307"/>
            <a:ext cx="587049" cy="191690"/>
            <a:chOff x="598944" y="4606603"/>
            <a:chExt cx="572426" cy="191690"/>
          </a:xfrm>
        </p:grpSpPr>
        <p:pic>
          <p:nvPicPr>
            <p:cNvPr id="79" name="Picture 7" descr="" title="">
              <a:hlinkClick r:id="rId4" action="ppaction://hlinkfile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44" y="4606603"/>
              <a:ext cx="200950" cy="19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8" descr="" title="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702" y="4606603"/>
              <a:ext cx="199668" cy="19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0" name="Rectangle 89" descr="" title=""/>
          <p:cNvSpPr/>
          <p:nvPr/>
        </p:nvSpPr>
        <p:spPr>
          <a:xfrm>
            <a:off x="6563329" y="2176792"/>
            <a:ext cx="5077688" cy="3184062"/>
          </a:xfrm>
          <a:prstGeom prst="rect">
            <a:avLst/>
          </a:prstGeom>
          <a:solidFill>
            <a:srgbClr val="D8D8D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82880" marR="0" lvl="0" indent="0" algn="l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1406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ABOUT US</a:t>
            </a:r>
          </a:p>
          <a:p>
            <a:pPr marL="185102" marR="0" lvl="0" indent="0" algn="l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548B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Trusted partners and digital diplomats:</a:t>
            </a:r>
          </a:p>
          <a:p>
            <a:pPr marL="548640" marR="0" lvl="0" indent="-363538" algn="l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Anticipating policy regulatory challenges and opportunities</a:t>
            </a:r>
          </a:p>
          <a:p>
            <a:pPr marL="548640" marR="0" lvl="0" indent="-363538" algn="l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Advancing accountability and best practices for strategic and innovative use of data </a:t>
            </a:r>
          </a:p>
          <a:p>
            <a:pPr marL="548640" marR="0" lvl="0" indent="-363538" algn="l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Facilitating knowledge sharing and dialogue among stakeholders since 2001</a:t>
            </a:r>
          </a:p>
          <a:p>
            <a:pPr marL="548640" marR="0" lvl="0" indent="-363538" algn="l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Based in London, Brussels and Washington, DC </a:t>
            </a:r>
          </a:p>
          <a:p>
            <a:pPr marL="548640" marR="0" lvl="0" indent="-363538" algn="l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Founded by industry leaders and Hunton Andrews Kurth LLP</a:t>
            </a:r>
          </a:p>
        </p:txBody>
      </p:sp>
      <p:sp>
        <p:nvSpPr>
          <p:cNvPr id="7" name="TextBox 6" descr="" title="">
            <a:extLst>
              <a:ext uri="{FF2B5EF4-FFF2-40B4-BE49-F238E27FC236}">
                <a16:creationId xmlns:a16="http://schemas.microsoft.com/office/drawing/2014/main" id="{940CA359-337E-466F-A766-49A43E01719D}"/>
              </a:ext>
            </a:extLst>
          </p:cNvPr>
          <p:cNvSpPr txBox="1"/>
          <p:nvPr/>
        </p:nvSpPr>
        <p:spPr>
          <a:xfrm>
            <a:off x="2141072" y="5760736"/>
            <a:ext cx="19110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www.informationpolicycentre.com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</a:p>
        </p:txBody>
      </p:sp>
      <p:pic>
        <p:nvPicPr>
          <p:cNvPr id="13" name="Picture 12" descr="" title="">
            <a:hlinkClick r:id="rId9"/>
            <a:extLst>
              <a:ext uri="{FF2B5EF4-FFF2-40B4-BE49-F238E27FC236}">
                <a16:creationId xmlns:a16="http://schemas.microsoft.com/office/drawing/2014/main" id="{06E9D228-DF06-4877-91EF-B106B67FDD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7950" y="5763837"/>
            <a:ext cx="227197" cy="235449"/>
          </a:xfrm>
          <a:prstGeom prst="rect">
            <a:avLst/>
          </a:prstGeom>
        </p:spPr>
      </p:pic>
      <p:sp>
        <p:nvSpPr>
          <p:cNvPr id="5" name="Slide Number Placeholder 2" descr="" title="">
            <a:extLst>
              <a:ext uri="{FF2B5EF4-FFF2-40B4-BE49-F238E27FC236}">
                <a16:creationId xmlns:a16="http://schemas.microsoft.com/office/drawing/2014/main" id="{6947A857-8032-41BF-6020-CC0C238DEFBC}"/>
              </a:ext>
            </a:extLst>
          </p:cNvPr>
          <p:cNvSpPr txBox="1">
            <a:spLocks/>
          </p:cNvSpPr>
          <p:nvPr/>
        </p:nvSpPr>
        <p:spPr>
          <a:xfrm>
            <a:off x="11488803" y="6580850"/>
            <a:ext cx="74022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699F50C-BE38-4BD0-BA84-9B090E1F2B9B}" type="slidenum">
              <a:rPr lang="en-US" sz="1200" smtClean="0">
                <a:solidFill>
                  <a:srgbClr val="A5A5A5"/>
                </a:solidFill>
                <a:latin typeface="Calibri" panose="020F0502020204030204"/>
              </a:rPr>
              <a:pPr algn="r">
                <a:defRPr/>
              </a:pPr>
              <a:t>2</a:t>
            </a:fld>
            <a:endParaRPr lang="en-US" sz="1200" dirty="0">
              <a:solidFill>
                <a:srgbClr val="A5A5A5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8824775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9CEBE629-C921-752A-12F3-A36B9E4B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 descr="" title="">
            <a:extLst>
              <a:ext uri="{FF2B5EF4-FFF2-40B4-BE49-F238E27FC236}">
                <a16:creationId xmlns:a16="http://schemas.microsoft.com/office/drawing/2014/main" id="{94B8832B-EA0B-B913-57CE-470BE45C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618" y="2506509"/>
            <a:ext cx="9044763" cy="1323213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Enabling Responsible Data Use in a Shifting World </a:t>
            </a:r>
          </a:p>
        </p:txBody>
      </p:sp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9C620EE4-4007-705C-F326-864C9F4EE73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072932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6D0C59CC-5B6B-4BA9-F2DB-28A61AEE3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 descr="" title="">
            <a:extLst>
              <a:ext uri="{FF2B5EF4-FFF2-40B4-BE49-F238E27FC236}">
                <a16:creationId xmlns:a16="http://schemas.microsoft.com/office/drawing/2014/main" id="{342A264E-1C0B-060D-5191-ADEC323D4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4991" y="139666"/>
            <a:ext cx="8827009" cy="637033"/>
          </a:xfrm>
        </p:spPr>
        <p:txBody>
          <a:bodyPr>
            <a:normAutofit fontScale="90000"/>
          </a:bodyPr>
          <a:lstStyle/>
          <a:p>
            <a:r>
              <a:rPr lang="en-US" dirty="0"/>
              <a:t>Data, Powered by AI, at the Centre of the 4</a:t>
            </a:r>
            <a:r>
              <a:rPr lang="en-US" baseline="30000" dirty="0"/>
              <a:t>th</a:t>
            </a:r>
            <a:r>
              <a:rPr lang="en-US" dirty="0"/>
              <a:t> Industrial Revolution</a:t>
            </a:r>
          </a:p>
        </p:txBody>
      </p:sp>
      <p:cxnSp>
        <p:nvCxnSpPr>
          <p:cNvPr id="7" name="Elbow Connector 58" descr="" title="">
            <a:extLst>
              <a:ext uri="{FF2B5EF4-FFF2-40B4-BE49-F238E27FC236}">
                <a16:creationId xmlns:a16="http://schemas.microsoft.com/office/drawing/2014/main" id="{A71150D1-E38F-7E1D-4F7C-174E0FA4FC46}"/>
              </a:ext>
            </a:extLst>
          </p:cNvPr>
          <p:cNvCxnSpPr>
            <a:cxnSpLocks/>
            <a:stCxn id="24" idx="0"/>
            <a:endCxn id="30" idx="2"/>
          </p:cNvCxnSpPr>
          <p:nvPr/>
        </p:nvCxnSpPr>
        <p:spPr>
          <a:xfrm flipV="1">
            <a:off x="6091552" y="3677617"/>
            <a:ext cx="0" cy="1175039"/>
          </a:xfrm>
          <a:prstGeom prst="straightConnector1">
            <a:avLst/>
          </a:prstGeom>
          <a:noFill/>
          <a:ln w="19050" cap="flat" cmpd="sng" algn="ctr">
            <a:solidFill>
              <a:schemeClr val="accent2"/>
            </a:solidFill>
            <a:prstDash val="solid"/>
          </a:ln>
          <a:effectLst/>
        </p:spPr>
      </p:cxnSp>
      <p:sp>
        <p:nvSpPr>
          <p:cNvPr id="8" name="Rounded Rectangle 7" descr="" title="">
            <a:extLst>
              <a:ext uri="{FF2B5EF4-FFF2-40B4-BE49-F238E27FC236}">
                <a16:creationId xmlns:a16="http://schemas.microsoft.com/office/drawing/2014/main" id="{791288E0-32FE-7643-1449-4C649F78088C}"/>
              </a:ext>
            </a:extLst>
          </p:cNvPr>
          <p:cNvSpPr/>
          <p:nvPr/>
        </p:nvSpPr>
        <p:spPr>
          <a:xfrm>
            <a:off x="7972501" y="2070681"/>
            <a:ext cx="3672150" cy="562044"/>
          </a:xfrm>
          <a:prstGeom prst="roundRect">
            <a:avLst/>
          </a:prstGeom>
          <a:solidFill>
            <a:schemeClr val="accent5">
              <a:lumMod val="9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Disruptive technologies challenge laws, compliance and regulatory oversight</a:t>
            </a:r>
          </a:p>
        </p:txBody>
      </p:sp>
      <p:sp>
        <p:nvSpPr>
          <p:cNvPr id="9" name="Rounded Rectangle 4" descr="" title="">
            <a:extLst>
              <a:ext uri="{FF2B5EF4-FFF2-40B4-BE49-F238E27FC236}">
                <a16:creationId xmlns:a16="http://schemas.microsoft.com/office/drawing/2014/main" id="{CD77473C-14AB-BE17-A2D5-738993F7016C}"/>
              </a:ext>
            </a:extLst>
          </p:cNvPr>
          <p:cNvSpPr/>
          <p:nvPr/>
        </p:nvSpPr>
        <p:spPr>
          <a:xfrm>
            <a:off x="8534738" y="3236057"/>
            <a:ext cx="2547676" cy="65107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115027" tIns="115027" rIns="115027" bIns="115027" numCol="1" spcCol="968" anchor="ctr" anchorCtr="0">
            <a:noAutofit/>
          </a:bodyPr>
          <a:lstStyle/>
          <a:p>
            <a:pPr marL="0" marR="0" lvl="0" indent="0" algn="ctr" defTabSz="13420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4" descr="" title="">
            <a:extLst>
              <a:ext uri="{FF2B5EF4-FFF2-40B4-BE49-F238E27FC236}">
                <a16:creationId xmlns:a16="http://schemas.microsoft.com/office/drawing/2014/main" id="{BD234A40-F278-DC35-CC01-7586B390BE39}"/>
              </a:ext>
            </a:extLst>
          </p:cNvPr>
          <p:cNvSpPr/>
          <p:nvPr/>
        </p:nvSpPr>
        <p:spPr>
          <a:xfrm>
            <a:off x="1131436" y="2114219"/>
            <a:ext cx="2547676" cy="551980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115027" tIns="115027" rIns="115027" bIns="115027" numCol="1" spcCol="968" anchor="ctr" anchorCtr="0">
            <a:noAutofit/>
          </a:bodyPr>
          <a:lstStyle/>
          <a:p>
            <a:pPr marL="0" marR="0" lvl="0" indent="0" algn="ctr" defTabSz="134205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ounded Rectangle 11" descr="" title="">
            <a:extLst>
              <a:ext uri="{FF2B5EF4-FFF2-40B4-BE49-F238E27FC236}">
                <a16:creationId xmlns:a16="http://schemas.microsoft.com/office/drawing/2014/main" id="{20E11307-9EE8-7471-257F-8568B33069EE}"/>
              </a:ext>
            </a:extLst>
          </p:cNvPr>
          <p:cNvSpPr/>
          <p:nvPr/>
        </p:nvSpPr>
        <p:spPr>
          <a:xfrm>
            <a:off x="531544" y="2069582"/>
            <a:ext cx="3747460" cy="558017"/>
          </a:xfrm>
          <a:prstGeom prst="roundRect">
            <a:avLst/>
          </a:prstGeom>
          <a:solidFill>
            <a:srgbClr val="B7DDE2"/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Asset for businesses and governments</a:t>
            </a:r>
          </a:p>
        </p:txBody>
      </p:sp>
      <p:sp>
        <p:nvSpPr>
          <p:cNvPr id="21" name="Rounded Rectangle 12" descr="" title="">
            <a:extLst>
              <a:ext uri="{FF2B5EF4-FFF2-40B4-BE49-F238E27FC236}">
                <a16:creationId xmlns:a16="http://schemas.microsoft.com/office/drawing/2014/main" id="{2B39506C-D61C-8E41-97C0-5F52049C0383}"/>
              </a:ext>
            </a:extLst>
          </p:cNvPr>
          <p:cNvSpPr/>
          <p:nvPr/>
        </p:nvSpPr>
        <p:spPr>
          <a:xfrm>
            <a:off x="526473" y="4079798"/>
            <a:ext cx="3757602" cy="558017"/>
          </a:xfrm>
          <a:prstGeom prst="roundRect">
            <a:avLst/>
          </a:prstGeom>
          <a:solidFill>
            <a:srgbClr val="B7DDE2"/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Global data flows increase economic growth</a:t>
            </a:r>
          </a:p>
        </p:txBody>
      </p:sp>
      <p:sp>
        <p:nvSpPr>
          <p:cNvPr id="22" name="Rounded Rectangle 13" descr="" title="">
            <a:extLst>
              <a:ext uri="{FF2B5EF4-FFF2-40B4-BE49-F238E27FC236}">
                <a16:creationId xmlns:a16="http://schemas.microsoft.com/office/drawing/2014/main" id="{55FA33B7-3CCF-E2B4-D37C-928A8D86EB9F}"/>
              </a:ext>
            </a:extLst>
          </p:cNvPr>
          <p:cNvSpPr/>
          <p:nvPr/>
        </p:nvSpPr>
        <p:spPr>
          <a:xfrm>
            <a:off x="531544" y="2742208"/>
            <a:ext cx="3747460" cy="558017"/>
          </a:xfrm>
          <a:prstGeom prst="roundRect">
            <a:avLst/>
          </a:prstGeom>
          <a:solidFill>
            <a:srgbClr val="B7DDE2"/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prstClr val="black"/>
                </a:solidFill>
                <a:latin typeface="Calibri" panose="020F0502020204030204"/>
              </a:rPr>
              <a:t>Generates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value for consumers</a:t>
            </a:r>
          </a:p>
        </p:txBody>
      </p:sp>
      <p:sp>
        <p:nvSpPr>
          <p:cNvPr id="23" name="Rounded Rectangle 14" descr="" title="">
            <a:extLst>
              <a:ext uri="{FF2B5EF4-FFF2-40B4-BE49-F238E27FC236}">
                <a16:creationId xmlns:a16="http://schemas.microsoft.com/office/drawing/2014/main" id="{A4661DB5-3004-584C-B5E2-9A5B9FE10405}"/>
              </a:ext>
            </a:extLst>
          </p:cNvPr>
          <p:cNvSpPr/>
          <p:nvPr/>
        </p:nvSpPr>
        <p:spPr>
          <a:xfrm>
            <a:off x="526473" y="3402398"/>
            <a:ext cx="3757602" cy="558017"/>
          </a:xfrm>
          <a:prstGeom prst="roundRect">
            <a:avLst/>
          </a:prstGeom>
          <a:solidFill>
            <a:srgbClr val="B7DDE2"/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for good and social impact</a:t>
            </a:r>
          </a:p>
        </p:txBody>
      </p:sp>
      <p:sp>
        <p:nvSpPr>
          <p:cNvPr id="24" name="Rounded Rectangle 15" descr="" title="">
            <a:extLst>
              <a:ext uri="{FF2B5EF4-FFF2-40B4-BE49-F238E27FC236}">
                <a16:creationId xmlns:a16="http://schemas.microsoft.com/office/drawing/2014/main" id="{D724F91B-16DB-3338-8098-406AC4159396}"/>
              </a:ext>
            </a:extLst>
          </p:cNvPr>
          <p:cNvSpPr/>
          <p:nvPr/>
        </p:nvSpPr>
        <p:spPr>
          <a:xfrm>
            <a:off x="1813841" y="4852656"/>
            <a:ext cx="8555421" cy="849651"/>
          </a:xfrm>
          <a:prstGeom prst="round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schemeClr val="bg1"/>
                </a:solidFill>
                <a:latin typeface="Calibri" panose="020F0502020204030204"/>
              </a:rPr>
              <a:t>Businesses, governments and regulators must develop a holistic data, privacy, security and digital strategy and implement policies fit for the trusted digital age</a:t>
            </a:r>
            <a:endParaRPr kumimoji="0" lang="en-US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ounded Rectangle 17" descr="" title="">
            <a:extLst>
              <a:ext uri="{FF2B5EF4-FFF2-40B4-BE49-F238E27FC236}">
                <a16:creationId xmlns:a16="http://schemas.microsoft.com/office/drawing/2014/main" id="{E3260A55-6363-748F-2E53-3F437A5AB9BA}"/>
              </a:ext>
            </a:extLst>
          </p:cNvPr>
          <p:cNvSpPr/>
          <p:nvPr/>
        </p:nvSpPr>
        <p:spPr>
          <a:xfrm>
            <a:off x="531544" y="1404110"/>
            <a:ext cx="3747460" cy="558017"/>
          </a:xfrm>
          <a:prstGeom prst="roundRect">
            <a:avLst/>
          </a:prstGeom>
          <a:solidFill>
            <a:srgbClr val="B7DDE2"/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Driver of the economy, innovation and AI adoption</a:t>
            </a:r>
          </a:p>
        </p:txBody>
      </p:sp>
      <p:sp>
        <p:nvSpPr>
          <p:cNvPr id="26" name="Rounded Rectangle 18" descr="" title="">
            <a:extLst>
              <a:ext uri="{FF2B5EF4-FFF2-40B4-BE49-F238E27FC236}">
                <a16:creationId xmlns:a16="http://schemas.microsoft.com/office/drawing/2014/main" id="{B3D72955-BBCC-7FBA-EB6D-4F89E8E6C55F}"/>
              </a:ext>
            </a:extLst>
          </p:cNvPr>
          <p:cNvSpPr/>
          <p:nvPr/>
        </p:nvSpPr>
        <p:spPr>
          <a:xfrm>
            <a:off x="7972501" y="4081263"/>
            <a:ext cx="3672150" cy="527959"/>
          </a:xfrm>
          <a:prstGeom prst="roundRect">
            <a:avLst/>
          </a:prstGeom>
          <a:solidFill>
            <a:schemeClr val="accent5">
              <a:lumMod val="9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Rising data and cyber breaches</a:t>
            </a:r>
          </a:p>
        </p:txBody>
      </p:sp>
      <p:sp>
        <p:nvSpPr>
          <p:cNvPr id="27" name="Rounded Rectangle 19" descr="" title="">
            <a:extLst>
              <a:ext uri="{FF2B5EF4-FFF2-40B4-BE49-F238E27FC236}">
                <a16:creationId xmlns:a16="http://schemas.microsoft.com/office/drawing/2014/main" id="{3451FA76-8971-0A0B-2153-3461F1019FFD}"/>
              </a:ext>
            </a:extLst>
          </p:cNvPr>
          <p:cNvSpPr/>
          <p:nvPr/>
        </p:nvSpPr>
        <p:spPr>
          <a:xfrm>
            <a:off x="7977572" y="2742208"/>
            <a:ext cx="3662008" cy="558017"/>
          </a:xfrm>
          <a:prstGeom prst="roundRect">
            <a:avLst/>
          </a:prstGeom>
          <a:solidFill>
            <a:schemeClr val="accent5">
              <a:lumMod val="9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Trust deficit </a:t>
            </a:r>
            <a:r>
              <a:rPr lang="en-US" sz="1600" kern="0" dirty="0">
                <a:solidFill>
                  <a:prstClr val="black"/>
                </a:solidFill>
                <a:latin typeface="Calibri" panose="020F0502020204030204"/>
              </a:rPr>
              <a:t>in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use and data privacy</a:t>
            </a:r>
          </a:p>
        </p:txBody>
      </p:sp>
      <p:sp>
        <p:nvSpPr>
          <p:cNvPr id="28" name="Rounded Rectangle 20" descr="" title="">
            <a:extLst>
              <a:ext uri="{FF2B5EF4-FFF2-40B4-BE49-F238E27FC236}">
                <a16:creationId xmlns:a16="http://schemas.microsoft.com/office/drawing/2014/main" id="{C1B86943-00BD-78B4-6ABD-B5648B8A6A2D}"/>
              </a:ext>
            </a:extLst>
          </p:cNvPr>
          <p:cNvSpPr/>
          <p:nvPr/>
        </p:nvSpPr>
        <p:spPr>
          <a:xfrm>
            <a:off x="7977572" y="1404110"/>
            <a:ext cx="3662009" cy="558017"/>
          </a:xfrm>
          <a:prstGeom prst="roundRect">
            <a:avLst/>
          </a:prstGeom>
          <a:solidFill>
            <a:schemeClr val="accent5">
              <a:lumMod val="9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prstClr val="black"/>
                </a:solidFill>
                <a:latin typeface="Calibri" panose="020F0502020204030204"/>
              </a:rPr>
              <a:t>Fragmented data regulation is a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growing </a:t>
            </a:r>
            <a:b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legal and business challenge</a:t>
            </a:r>
          </a:p>
        </p:txBody>
      </p:sp>
      <p:sp>
        <p:nvSpPr>
          <p:cNvPr id="29" name="Rounded Rectangle 24" descr="" title="">
            <a:extLst>
              <a:ext uri="{FF2B5EF4-FFF2-40B4-BE49-F238E27FC236}">
                <a16:creationId xmlns:a16="http://schemas.microsoft.com/office/drawing/2014/main" id="{57D82E48-D3F9-1E35-3DA2-807B9088CD4E}"/>
              </a:ext>
            </a:extLst>
          </p:cNvPr>
          <p:cNvSpPr/>
          <p:nvPr/>
        </p:nvSpPr>
        <p:spPr>
          <a:xfrm>
            <a:off x="7977572" y="3412850"/>
            <a:ext cx="3662008" cy="537111"/>
          </a:xfrm>
          <a:prstGeom prst="roundRect">
            <a:avLst/>
          </a:prstGeom>
          <a:solidFill>
            <a:schemeClr val="accent5">
              <a:lumMod val="9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69014" tIns="34508" rIns="69014" bIns="34508"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Rising governmental data protectionism, sovereignty and </a:t>
            </a:r>
            <a:r>
              <a:rPr kumimoji="0" lang="en-US" sz="160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localisation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ounded Rectangle 25" descr="" title="">
            <a:extLst>
              <a:ext uri="{FF2B5EF4-FFF2-40B4-BE49-F238E27FC236}">
                <a16:creationId xmlns:a16="http://schemas.microsoft.com/office/drawing/2014/main" id="{051A528E-33AE-98FE-8DDF-61673F7B6046}"/>
              </a:ext>
            </a:extLst>
          </p:cNvPr>
          <p:cNvSpPr/>
          <p:nvPr/>
        </p:nvSpPr>
        <p:spPr>
          <a:xfrm>
            <a:off x="5124877" y="2355713"/>
            <a:ext cx="1933349" cy="132190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How to enable responsible data use and sharing in the 4IR?</a:t>
            </a:r>
          </a:p>
        </p:txBody>
      </p:sp>
      <p:cxnSp>
        <p:nvCxnSpPr>
          <p:cNvPr id="32" name="Elbow Connector 32" descr="" title="">
            <a:extLst>
              <a:ext uri="{FF2B5EF4-FFF2-40B4-BE49-F238E27FC236}">
                <a16:creationId xmlns:a16="http://schemas.microsoft.com/office/drawing/2014/main" id="{ED36D4AF-9DAB-9D35-6FF1-5C3FEF17BDFF}"/>
              </a:ext>
            </a:extLst>
          </p:cNvPr>
          <p:cNvCxnSpPr>
            <a:cxnSpLocks/>
            <a:stCxn id="30" idx="1"/>
            <a:endCxn id="19" idx="3"/>
          </p:cNvCxnSpPr>
          <p:nvPr/>
        </p:nvCxnSpPr>
        <p:spPr>
          <a:xfrm rot="10800000">
            <a:off x="4279005" y="2348591"/>
            <a:ext cx="845873" cy="66807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5" descr="" title="">
            <a:extLst>
              <a:ext uri="{FF2B5EF4-FFF2-40B4-BE49-F238E27FC236}">
                <a16:creationId xmlns:a16="http://schemas.microsoft.com/office/drawing/2014/main" id="{C8B0D56A-F773-15F6-95F0-ACED6FF506F6}"/>
              </a:ext>
            </a:extLst>
          </p:cNvPr>
          <p:cNvCxnSpPr>
            <a:cxnSpLocks/>
            <a:stCxn id="30" idx="1"/>
            <a:endCxn id="22" idx="3"/>
          </p:cNvCxnSpPr>
          <p:nvPr/>
        </p:nvCxnSpPr>
        <p:spPr>
          <a:xfrm rot="10800000" flipV="1">
            <a:off x="4279005" y="3016665"/>
            <a:ext cx="845873" cy="455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8" descr="" title="">
            <a:extLst>
              <a:ext uri="{FF2B5EF4-FFF2-40B4-BE49-F238E27FC236}">
                <a16:creationId xmlns:a16="http://schemas.microsoft.com/office/drawing/2014/main" id="{7BA65401-4E0F-2127-4A6A-4380147B97B6}"/>
              </a:ext>
            </a:extLst>
          </p:cNvPr>
          <p:cNvCxnSpPr>
            <a:cxnSpLocks/>
            <a:stCxn id="30" idx="1"/>
            <a:endCxn id="23" idx="3"/>
          </p:cNvCxnSpPr>
          <p:nvPr/>
        </p:nvCxnSpPr>
        <p:spPr>
          <a:xfrm rot="10800000" flipV="1">
            <a:off x="4284075" y="3016665"/>
            <a:ext cx="840802" cy="66474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41" descr="" title="">
            <a:extLst>
              <a:ext uri="{FF2B5EF4-FFF2-40B4-BE49-F238E27FC236}">
                <a16:creationId xmlns:a16="http://schemas.microsoft.com/office/drawing/2014/main" id="{FBAAB6CF-5FD7-7EBB-F8F3-AAC9183B519F}"/>
              </a:ext>
            </a:extLst>
          </p:cNvPr>
          <p:cNvCxnSpPr>
            <a:cxnSpLocks/>
            <a:stCxn id="30" idx="1"/>
            <a:endCxn id="21" idx="3"/>
          </p:cNvCxnSpPr>
          <p:nvPr/>
        </p:nvCxnSpPr>
        <p:spPr>
          <a:xfrm rot="10800000" flipV="1">
            <a:off x="4284075" y="3016665"/>
            <a:ext cx="840802" cy="134214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44" descr="" title="">
            <a:extLst>
              <a:ext uri="{FF2B5EF4-FFF2-40B4-BE49-F238E27FC236}">
                <a16:creationId xmlns:a16="http://schemas.microsoft.com/office/drawing/2014/main" id="{4457258C-F474-A30A-6D7C-2A431196F3EC}"/>
              </a:ext>
            </a:extLst>
          </p:cNvPr>
          <p:cNvCxnSpPr>
            <a:cxnSpLocks/>
            <a:stCxn id="30" idx="3"/>
            <a:endCxn id="28" idx="1"/>
          </p:cNvCxnSpPr>
          <p:nvPr/>
        </p:nvCxnSpPr>
        <p:spPr>
          <a:xfrm flipV="1">
            <a:off x="7058226" y="1683119"/>
            <a:ext cx="919346" cy="133354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47" descr="" title="">
            <a:extLst>
              <a:ext uri="{FF2B5EF4-FFF2-40B4-BE49-F238E27FC236}">
                <a16:creationId xmlns:a16="http://schemas.microsoft.com/office/drawing/2014/main" id="{AF881835-ECB8-052A-88E4-FC35A59142DF}"/>
              </a:ext>
            </a:extLst>
          </p:cNvPr>
          <p:cNvCxnSpPr>
            <a:cxnSpLocks/>
            <a:stCxn id="30" idx="3"/>
            <a:endCxn id="8" idx="1"/>
          </p:cNvCxnSpPr>
          <p:nvPr/>
        </p:nvCxnSpPr>
        <p:spPr>
          <a:xfrm flipV="1">
            <a:off x="7058226" y="2351703"/>
            <a:ext cx="914275" cy="6649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50" descr="" title="">
            <a:extLst>
              <a:ext uri="{FF2B5EF4-FFF2-40B4-BE49-F238E27FC236}">
                <a16:creationId xmlns:a16="http://schemas.microsoft.com/office/drawing/2014/main" id="{3E60F7B2-6D8B-3605-6D5C-50C361EB7292}"/>
              </a:ext>
            </a:extLst>
          </p:cNvPr>
          <p:cNvCxnSpPr>
            <a:cxnSpLocks/>
            <a:stCxn id="30" idx="3"/>
            <a:endCxn id="27" idx="1"/>
          </p:cNvCxnSpPr>
          <p:nvPr/>
        </p:nvCxnSpPr>
        <p:spPr>
          <a:xfrm>
            <a:off x="7058226" y="3016665"/>
            <a:ext cx="919346" cy="455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53" descr="" title="">
            <a:extLst>
              <a:ext uri="{FF2B5EF4-FFF2-40B4-BE49-F238E27FC236}">
                <a16:creationId xmlns:a16="http://schemas.microsoft.com/office/drawing/2014/main" id="{4E3DC797-3315-14A3-AC24-543A659C5F6C}"/>
              </a:ext>
            </a:extLst>
          </p:cNvPr>
          <p:cNvCxnSpPr>
            <a:cxnSpLocks/>
            <a:stCxn id="30" idx="3"/>
            <a:endCxn id="29" idx="1"/>
          </p:cNvCxnSpPr>
          <p:nvPr/>
        </p:nvCxnSpPr>
        <p:spPr>
          <a:xfrm>
            <a:off x="7058226" y="3016665"/>
            <a:ext cx="919346" cy="664741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59" descr="" title="">
            <a:extLst>
              <a:ext uri="{FF2B5EF4-FFF2-40B4-BE49-F238E27FC236}">
                <a16:creationId xmlns:a16="http://schemas.microsoft.com/office/drawing/2014/main" id="{3097B9C5-C25D-6BEC-0AA6-A632D321FC0C}"/>
              </a:ext>
            </a:extLst>
          </p:cNvPr>
          <p:cNvCxnSpPr>
            <a:cxnSpLocks/>
            <a:stCxn id="30" idx="3"/>
            <a:endCxn id="26" idx="1"/>
          </p:cNvCxnSpPr>
          <p:nvPr/>
        </p:nvCxnSpPr>
        <p:spPr>
          <a:xfrm>
            <a:off x="7058226" y="3016665"/>
            <a:ext cx="914275" cy="13285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lide Number Placeholder 2" descr="" title="">
            <a:extLst>
              <a:ext uri="{FF2B5EF4-FFF2-40B4-BE49-F238E27FC236}">
                <a16:creationId xmlns:a16="http://schemas.microsoft.com/office/drawing/2014/main" id="{AF8D768D-C893-F118-1D47-BB2F904A270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ounded Rectangle 15" descr="" title="">
            <a:extLst>
              <a:ext uri="{FF2B5EF4-FFF2-40B4-BE49-F238E27FC236}">
                <a16:creationId xmlns:a16="http://schemas.microsoft.com/office/drawing/2014/main" id="{BF5743FB-F013-942D-E8F3-0807E7A9D22F}"/>
              </a:ext>
            </a:extLst>
          </p:cNvPr>
          <p:cNvSpPr/>
          <p:nvPr/>
        </p:nvSpPr>
        <p:spPr>
          <a:xfrm>
            <a:off x="1813840" y="5892381"/>
            <a:ext cx="8555421" cy="849651"/>
          </a:xfrm>
          <a:prstGeom prst="round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056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Shifting geopolitics complexities</a:t>
            </a:r>
            <a:r>
              <a:rPr lang="en-US" kern="0" dirty="0">
                <a:solidFill>
                  <a:schemeClr val="bg1"/>
                </a:solidFill>
                <a:latin typeface="Calibri" panose="020F0502020204030204"/>
              </a:rPr>
              <a:t> </a:t>
            </a:r>
            <a:endParaRPr kumimoji="0" lang="en-US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1589073"/>
      </p:ext>
    </p:extLst>
  </p:cSld>
  <p:clrMapOvr>
    <a:masterClrMapping/>
  </p:clrMapOvr>
</p:sld>
</file>

<file path=ppt/slides/slide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 descr="" title="">
            <a:extLst>
              <a:ext uri="{FF2B5EF4-FFF2-40B4-BE49-F238E27FC236}">
                <a16:creationId xmlns:a16="http://schemas.microsoft.com/office/drawing/2014/main" id="{50E4C265-8C53-2E7A-16FA-4BC163CF9D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56096" y="1154048"/>
            <a:ext cx="10092232" cy="608895"/>
          </a:xfrm>
        </p:spPr>
        <p:txBody>
          <a:bodyPr/>
          <a:lstStyle/>
          <a:p>
            <a:r>
              <a:rPr lang="en-US" sz="1800" spc="0" dirty="0"/>
              <a:t>CIPL AND PUBLIC FIRST STUDY ON THE ROLE OF DIGITAL ADVERTISING IN EUROPE</a:t>
            </a:r>
          </a:p>
        </p:txBody>
      </p:sp>
      <p:sp>
        <p:nvSpPr>
          <p:cNvPr id="6" name="Title 5" descr="" title="">
            <a:extLst>
              <a:ext uri="{FF2B5EF4-FFF2-40B4-BE49-F238E27FC236}">
                <a16:creationId xmlns:a16="http://schemas.microsoft.com/office/drawing/2014/main" id="{2009403A-C3A1-0F5E-3E6D-99099D469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544" y="116054"/>
            <a:ext cx="9588784" cy="637033"/>
          </a:xfrm>
        </p:spPr>
        <p:txBody>
          <a:bodyPr>
            <a:noAutofit/>
          </a:bodyPr>
          <a:lstStyle/>
          <a:p>
            <a:r>
              <a:rPr lang="en-US" sz="3600" dirty="0"/>
              <a:t>The Impact of Digital Advertising on European Competitiveness </a:t>
            </a:r>
          </a:p>
        </p:txBody>
      </p:sp>
      <p:grpSp>
        <p:nvGrpSpPr>
          <p:cNvPr id="7" name="Group 9" descr="" title="">
            <a:extLst>
              <a:ext uri="{FF2B5EF4-FFF2-40B4-BE49-F238E27FC236}">
                <a16:creationId xmlns:a16="http://schemas.microsoft.com/office/drawing/2014/main" id="{66B6A2B5-CFF7-D92D-CD6E-1073CDD76E77}"/>
              </a:ext>
            </a:extLst>
          </p:cNvPr>
          <p:cNvGrpSpPr/>
          <p:nvPr/>
        </p:nvGrpSpPr>
        <p:grpSpPr>
          <a:xfrm rot="21600000">
            <a:off x="6163944" y="2385795"/>
            <a:ext cx="2797731" cy="2555903"/>
            <a:chOff x="3806580" y="743988"/>
            <a:chExt cx="2238185" cy="2044722"/>
          </a:xfrm>
        </p:grpSpPr>
        <p:sp>
          <p:nvSpPr>
            <p:cNvPr id="8" name="Freeform 8" descr="" title="">
              <a:extLst>
                <a:ext uri="{FF2B5EF4-FFF2-40B4-BE49-F238E27FC236}">
                  <a16:creationId xmlns:a16="http://schemas.microsoft.com/office/drawing/2014/main" id="{9821676D-625A-79EE-1DCD-B5953E4D714F}"/>
                </a:ext>
              </a:extLst>
            </p:cNvPr>
            <p:cNvSpPr/>
            <p:nvPr/>
          </p:nvSpPr>
          <p:spPr>
            <a:xfrm>
              <a:off x="3806580" y="743988"/>
              <a:ext cx="2238185" cy="2044722"/>
            </a:xfrm>
            <a:custGeom>
              <a:avLst/>
              <a:gdLst/>
              <a:ahLst/>
              <a:cxnLst/>
              <a:rect l="0" t="0" r="0" b="0"/>
              <a:pathLst>
                <a:path w="302914" h="235791">
                  <a:moveTo>
                    <a:pt x="292408" y="0"/>
                  </a:moveTo>
                  <a:lnTo>
                    <a:pt x="10487" y="0"/>
                  </a:lnTo>
                  <a:cubicBezTo>
                    <a:pt x="4705" y="0"/>
                    <a:pt x="0" y="4705"/>
                    <a:pt x="0" y="10497"/>
                  </a:cubicBezTo>
                  <a:lnTo>
                    <a:pt x="0" y="225295"/>
                  </a:lnTo>
                  <a:cubicBezTo>
                    <a:pt x="0" y="231067"/>
                    <a:pt x="4705" y="235791"/>
                    <a:pt x="10497" y="235791"/>
                  </a:cubicBezTo>
                  <a:lnTo>
                    <a:pt x="292417" y="235791"/>
                  </a:lnTo>
                  <a:cubicBezTo>
                    <a:pt x="298199" y="235791"/>
                    <a:pt x="302914" y="231076"/>
                    <a:pt x="302914" y="225295"/>
                  </a:cubicBezTo>
                  <a:lnTo>
                    <a:pt x="302914" y="10497"/>
                  </a:lnTo>
                  <a:cubicBezTo>
                    <a:pt x="302895" y="4705"/>
                    <a:pt x="298190" y="0"/>
                    <a:pt x="292408" y="0"/>
                  </a:cubicBezTo>
                  <a:close/>
                </a:path>
              </a:pathLst>
            </a:custGeom>
            <a:solidFill>
              <a:srgbClr val="D4E3EB">
                <a:alpha val="28000"/>
              </a:srgbClr>
            </a:solidFill>
          </p:spPr>
          <p:txBody>
            <a:bodyPr/>
            <a:lstStyle/>
            <a:p>
              <a:endParaRPr lang="en-US" sz="2250"/>
            </a:p>
          </p:txBody>
        </p:sp>
      </p:grpSp>
      <p:grpSp>
        <p:nvGrpSpPr>
          <p:cNvPr id="9" name="Group 3" descr="" title="">
            <a:extLst>
              <a:ext uri="{FF2B5EF4-FFF2-40B4-BE49-F238E27FC236}">
                <a16:creationId xmlns:a16="http://schemas.microsoft.com/office/drawing/2014/main" id="{CB757040-7B58-3A79-CA08-F554C8B49249}"/>
              </a:ext>
            </a:extLst>
          </p:cNvPr>
          <p:cNvGrpSpPr/>
          <p:nvPr/>
        </p:nvGrpSpPr>
        <p:grpSpPr>
          <a:xfrm rot="21600000">
            <a:off x="263162" y="2403034"/>
            <a:ext cx="2797731" cy="2555903"/>
            <a:chOff x="1446267" y="746950"/>
            <a:chExt cx="2238185" cy="2044722"/>
          </a:xfrm>
        </p:grpSpPr>
        <p:sp>
          <p:nvSpPr>
            <p:cNvPr id="10" name="Freeform 2" descr="" title="">
              <a:extLst>
                <a:ext uri="{FF2B5EF4-FFF2-40B4-BE49-F238E27FC236}">
                  <a16:creationId xmlns:a16="http://schemas.microsoft.com/office/drawing/2014/main" id="{B4D5C1D8-FC3B-5E68-0DBC-7E0258AEA25E}"/>
                </a:ext>
              </a:extLst>
            </p:cNvPr>
            <p:cNvSpPr/>
            <p:nvPr/>
          </p:nvSpPr>
          <p:spPr>
            <a:xfrm>
              <a:off x="1446267" y="746950"/>
              <a:ext cx="2238185" cy="2044722"/>
            </a:xfrm>
            <a:custGeom>
              <a:avLst/>
              <a:gdLst/>
              <a:ahLst/>
              <a:cxnLst/>
              <a:rect l="0" t="0" r="0" b="0"/>
              <a:pathLst>
                <a:path w="302914" h="235791">
                  <a:moveTo>
                    <a:pt x="292408" y="0"/>
                  </a:moveTo>
                  <a:lnTo>
                    <a:pt x="10487" y="0"/>
                  </a:lnTo>
                  <a:cubicBezTo>
                    <a:pt x="4705" y="0"/>
                    <a:pt x="0" y="4705"/>
                    <a:pt x="0" y="10497"/>
                  </a:cubicBezTo>
                  <a:lnTo>
                    <a:pt x="0" y="225295"/>
                  </a:lnTo>
                  <a:cubicBezTo>
                    <a:pt x="0" y="231067"/>
                    <a:pt x="4705" y="235791"/>
                    <a:pt x="10497" y="235791"/>
                  </a:cubicBezTo>
                  <a:lnTo>
                    <a:pt x="292417" y="235791"/>
                  </a:lnTo>
                  <a:cubicBezTo>
                    <a:pt x="298199" y="235791"/>
                    <a:pt x="302914" y="231076"/>
                    <a:pt x="302914" y="225295"/>
                  </a:cubicBezTo>
                  <a:lnTo>
                    <a:pt x="302914" y="10497"/>
                  </a:lnTo>
                  <a:cubicBezTo>
                    <a:pt x="302895" y="4705"/>
                    <a:pt x="298190" y="0"/>
                    <a:pt x="292408" y="0"/>
                  </a:cubicBezTo>
                  <a:close/>
                </a:path>
              </a:pathLst>
            </a:custGeom>
            <a:solidFill>
              <a:srgbClr val="D4E3EB">
                <a:alpha val="28000"/>
              </a:srgbClr>
            </a:solidFill>
          </p:spPr>
          <p:txBody>
            <a:bodyPr/>
            <a:lstStyle/>
            <a:p>
              <a:endParaRPr lang="en-US" sz="2250"/>
            </a:p>
          </p:txBody>
        </p:sp>
      </p:grpSp>
      <p:sp>
        <p:nvSpPr>
          <p:cNvPr id="11" name="TextBox 4" descr="" title="">
            <a:extLst>
              <a:ext uri="{FF2B5EF4-FFF2-40B4-BE49-F238E27FC236}">
                <a16:creationId xmlns:a16="http://schemas.microsoft.com/office/drawing/2014/main" id="{AA9B22C7-105C-6098-CB86-2B73F34084E5}"/>
              </a:ext>
            </a:extLst>
          </p:cNvPr>
          <p:cNvSpPr txBox="1"/>
          <p:nvPr/>
        </p:nvSpPr>
        <p:spPr>
          <a:xfrm rot="21600000">
            <a:off x="389891" y="3672111"/>
            <a:ext cx="2556759" cy="928688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829"/>
              </a:lnSpc>
            </a:pPr>
            <a:r>
              <a:rPr lang="en-US" sz="1406" dirty="0">
                <a:solidFill>
                  <a:srgbClr val="464646">
                    <a:alpha val="100000"/>
                  </a:srgbClr>
                </a:solidFill>
                <a:latin typeface="Archivo"/>
              </a:rPr>
              <a:t>surveyed agreed that they have attracted more customers since using </a:t>
            </a:r>
            <a:r>
              <a:rPr lang="en-US" sz="1406" dirty="0" err="1">
                <a:solidFill>
                  <a:srgbClr val="464646">
                    <a:alpha val="100000"/>
                  </a:srgbClr>
                </a:solidFill>
                <a:latin typeface="Archivo"/>
              </a:rPr>
              <a:t>personalised</a:t>
            </a:r>
            <a:r>
              <a:rPr lang="en-US" sz="1406" dirty="0">
                <a:solidFill>
                  <a:srgbClr val="464646">
                    <a:alpha val="100000"/>
                  </a:srgbClr>
                </a:solidFill>
                <a:latin typeface="Archivo"/>
              </a:rPr>
              <a:t> digital advertising.</a:t>
            </a:r>
          </a:p>
        </p:txBody>
      </p:sp>
      <p:sp>
        <p:nvSpPr>
          <p:cNvPr id="12" name="TextBox 5" descr="" title="">
            <a:extLst>
              <a:ext uri="{FF2B5EF4-FFF2-40B4-BE49-F238E27FC236}">
                <a16:creationId xmlns:a16="http://schemas.microsoft.com/office/drawing/2014/main" id="{CE19EF10-4A11-72F0-3548-56277653A5DA}"/>
              </a:ext>
            </a:extLst>
          </p:cNvPr>
          <p:cNvSpPr txBox="1"/>
          <p:nvPr/>
        </p:nvSpPr>
        <p:spPr>
          <a:xfrm rot="21600000">
            <a:off x="1565251" y="3263476"/>
            <a:ext cx="1375243" cy="214313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688"/>
              </a:lnSpc>
            </a:pPr>
            <a:r>
              <a:rPr lang="en-US" sz="1406">
                <a:solidFill>
                  <a:srgbClr val="464646">
                    <a:alpha val="100000"/>
                  </a:srgbClr>
                </a:solidFill>
                <a:latin typeface="Archivo"/>
              </a:rPr>
              <a:t>of EU SMBs</a:t>
            </a:r>
          </a:p>
        </p:txBody>
      </p:sp>
      <p:sp>
        <p:nvSpPr>
          <p:cNvPr id="13" name="TextBox 6" descr="" title="">
            <a:extLst>
              <a:ext uri="{FF2B5EF4-FFF2-40B4-BE49-F238E27FC236}">
                <a16:creationId xmlns:a16="http://schemas.microsoft.com/office/drawing/2014/main" id="{2A289487-BF25-A583-A766-2CA5E5289628}"/>
              </a:ext>
            </a:extLst>
          </p:cNvPr>
          <p:cNvSpPr txBox="1"/>
          <p:nvPr/>
        </p:nvSpPr>
        <p:spPr>
          <a:xfrm rot="21600000">
            <a:off x="1565251" y="2576271"/>
            <a:ext cx="1375243" cy="738188"/>
          </a:xfrm>
          <a:prstGeom prst="rect">
            <a:avLst/>
          </a:prstGeom>
        </p:spPr>
        <p:txBody>
          <a:bodyPr lIns="0" tIns="67500" rIns="0" bIns="0" rtlCol="0" anchor="t"/>
          <a:lstStyle/>
          <a:p>
            <a:pPr algn="ctr">
              <a:lnSpc>
                <a:spcPts val="5850"/>
              </a:lnSpc>
            </a:pPr>
            <a:r>
              <a:rPr lang="en-US" sz="4875">
                <a:solidFill>
                  <a:srgbClr val="FF8E24">
                    <a:alpha val="100000"/>
                  </a:srgbClr>
                </a:solidFill>
                <a:latin typeface="Work Sans"/>
              </a:rPr>
              <a:t>80%</a:t>
            </a:r>
          </a:p>
        </p:txBody>
      </p:sp>
      <p:grpSp>
        <p:nvGrpSpPr>
          <p:cNvPr id="14" name="Group 9" descr="" title="">
            <a:extLst>
              <a:ext uri="{FF2B5EF4-FFF2-40B4-BE49-F238E27FC236}">
                <a16:creationId xmlns:a16="http://schemas.microsoft.com/office/drawing/2014/main" id="{98B30F3A-574D-0D38-1484-1B0BC027D5B4}"/>
              </a:ext>
            </a:extLst>
          </p:cNvPr>
          <p:cNvGrpSpPr/>
          <p:nvPr/>
        </p:nvGrpSpPr>
        <p:grpSpPr>
          <a:xfrm rot="21600000">
            <a:off x="3213553" y="2399332"/>
            <a:ext cx="2797731" cy="2555903"/>
            <a:chOff x="3806580" y="743988"/>
            <a:chExt cx="2238185" cy="2044722"/>
          </a:xfrm>
        </p:grpSpPr>
        <p:sp>
          <p:nvSpPr>
            <p:cNvPr id="15" name="Freeform 8" descr="" title="">
              <a:extLst>
                <a:ext uri="{FF2B5EF4-FFF2-40B4-BE49-F238E27FC236}">
                  <a16:creationId xmlns:a16="http://schemas.microsoft.com/office/drawing/2014/main" id="{9EFEF6D3-3C65-92A8-7972-E18D3B9F3B68}"/>
                </a:ext>
              </a:extLst>
            </p:cNvPr>
            <p:cNvSpPr/>
            <p:nvPr/>
          </p:nvSpPr>
          <p:spPr>
            <a:xfrm>
              <a:off x="3806580" y="743988"/>
              <a:ext cx="2238185" cy="2044722"/>
            </a:xfrm>
            <a:custGeom>
              <a:avLst/>
              <a:gdLst/>
              <a:ahLst/>
              <a:cxnLst/>
              <a:rect l="0" t="0" r="0" b="0"/>
              <a:pathLst>
                <a:path w="302914" h="235791">
                  <a:moveTo>
                    <a:pt x="292408" y="0"/>
                  </a:moveTo>
                  <a:lnTo>
                    <a:pt x="10487" y="0"/>
                  </a:lnTo>
                  <a:cubicBezTo>
                    <a:pt x="4705" y="0"/>
                    <a:pt x="0" y="4705"/>
                    <a:pt x="0" y="10497"/>
                  </a:cubicBezTo>
                  <a:lnTo>
                    <a:pt x="0" y="225295"/>
                  </a:lnTo>
                  <a:cubicBezTo>
                    <a:pt x="0" y="231067"/>
                    <a:pt x="4705" y="235791"/>
                    <a:pt x="10497" y="235791"/>
                  </a:cubicBezTo>
                  <a:lnTo>
                    <a:pt x="292417" y="235791"/>
                  </a:lnTo>
                  <a:cubicBezTo>
                    <a:pt x="298199" y="235791"/>
                    <a:pt x="302914" y="231076"/>
                    <a:pt x="302914" y="225295"/>
                  </a:cubicBezTo>
                  <a:lnTo>
                    <a:pt x="302914" y="10497"/>
                  </a:lnTo>
                  <a:cubicBezTo>
                    <a:pt x="302895" y="4705"/>
                    <a:pt x="298190" y="0"/>
                    <a:pt x="292408" y="0"/>
                  </a:cubicBezTo>
                  <a:close/>
                </a:path>
              </a:pathLst>
            </a:custGeom>
            <a:solidFill>
              <a:srgbClr val="D4E3EB">
                <a:alpha val="28000"/>
              </a:srgbClr>
            </a:solidFill>
          </p:spPr>
          <p:txBody>
            <a:bodyPr/>
            <a:lstStyle/>
            <a:p>
              <a:endParaRPr lang="en-US" sz="2250"/>
            </a:p>
          </p:txBody>
        </p:sp>
      </p:grpSp>
      <p:sp>
        <p:nvSpPr>
          <p:cNvPr id="16" name="TextBox 10" descr="" title="">
            <a:extLst>
              <a:ext uri="{FF2B5EF4-FFF2-40B4-BE49-F238E27FC236}">
                <a16:creationId xmlns:a16="http://schemas.microsoft.com/office/drawing/2014/main" id="{D3E89789-82BA-271F-8C48-FC98F0001361}"/>
              </a:ext>
            </a:extLst>
          </p:cNvPr>
          <p:cNvSpPr txBox="1"/>
          <p:nvPr/>
        </p:nvSpPr>
        <p:spPr>
          <a:xfrm rot="21600000">
            <a:off x="3338985" y="3672111"/>
            <a:ext cx="2556759" cy="690563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829"/>
              </a:lnSpc>
            </a:pPr>
            <a:r>
              <a:rPr lang="en-US" sz="1406">
                <a:solidFill>
                  <a:srgbClr val="464646">
                    <a:alpha val="100000"/>
                  </a:srgbClr>
                </a:solidFill>
                <a:latin typeface="Archivo"/>
              </a:rPr>
              <a:t>surveyed report that digital ads have allowed them to find new customers.</a:t>
            </a:r>
          </a:p>
        </p:txBody>
      </p:sp>
      <p:sp>
        <p:nvSpPr>
          <p:cNvPr id="17" name="TextBox 11" descr="" title="">
            <a:extLst>
              <a:ext uri="{FF2B5EF4-FFF2-40B4-BE49-F238E27FC236}">
                <a16:creationId xmlns:a16="http://schemas.microsoft.com/office/drawing/2014/main" id="{E6943F3E-5BF6-957A-099B-E21688BF1EA9}"/>
              </a:ext>
            </a:extLst>
          </p:cNvPr>
          <p:cNvSpPr txBox="1"/>
          <p:nvPr/>
        </p:nvSpPr>
        <p:spPr>
          <a:xfrm rot="21600000">
            <a:off x="4514334" y="3260154"/>
            <a:ext cx="1375243" cy="214313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688"/>
              </a:lnSpc>
            </a:pPr>
            <a:r>
              <a:rPr lang="en-US" sz="1406">
                <a:solidFill>
                  <a:srgbClr val="464646">
                    <a:alpha val="100000"/>
                  </a:srgbClr>
                </a:solidFill>
                <a:latin typeface="Archivo"/>
              </a:rPr>
              <a:t>of EU SMBs</a:t>
            </a:r>
          </a:p>
        </p:txBody>
      </p:sp>
      <p:sp>
        <p:nvSpPr>
          <p:cNvPr id="18" name="TextBox 12" descr="" title="">
            <a:extLst>
              <a:ext uri="{FF2B5EF4-FFF2-40B4-BE49-F238E27FC236}">
                <a16:creationId xmlns:a16="http://schemas.microsoft.com/office/drawing/2014/main" id="{C73BAED4-DC69-58EC-8A5F-02E8B7C135FE}"/>
              </a:ext>
            </a:extLst>
          </p:cNvPr>
          <p:cNvSpPr txBox="1"/>
          <p:nvPr/>
        </p:nvSpPr>
        <p:spPr>
          <a:xfrm rot="21600000">
            <a:off x="4514334" y="2572949"/>
            <a:ext cx="1375243" cy="738188"/>
          </a:xfrm>
          <a:prstGeom prst="rect">
            <a:avLst/>
          </a:prstGeom>
        </p:spPr>
        <p:txBody>
          <a:bodyPr lIns="0" tIns="67500" rIns="0" bIns="0" rtlCol="0" anchor="t"/>
          <a:lstStyle/>
          <a:p>
            <a:pPr algn="ctr">
              <a:lnSpc>
                <a:spcPts val="5850"/>
              </a:lnSpc>
            </a:pPr>
            <a:r>
              <a:rPr lang="en-US" sz="4875">
                <a:solidFill>
                  <a:srgbClr val="FF8E24">
                    <a:alpha val="100000"/>
                  </a:srgbClr>
                </a:solidFill>
                <a:latin typeface="Work Sans"/>
              </a:rPr>
              <a:t>54%</a:t>
            </a:r>
          </a:p>
        </p:txBody>
      </p:sp>
      <p:sp>
        <p:nvSpPr>
          <p:cNvPr id="19" name="TextBox 14" descr="" title="">
            <a:extLst>
              <a:ext uri="{FF2B5EF4-FFF2-40B4-BE49-F238E27FC236}">
                <a16:creationId xmlns:a16="http://schemas.microsoft.com/office/drawing/2014/main" id="{369DF3A2-7D0D-2245-8311-4A088D0BED92}"/>
              </a:ext>
            </a:extLst>
          </p:cNvPr>
          <p:cNvSpPr txBox="1"/>
          <p:nvPr/>
        </p:nvSpPr>
        <p:spPr>
          <a:xfrm rot="21600000">
            <a:off x="6291736" y="3672112"/>
            <a:ext cx="2556759" cy="1154906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829"/>
              </a:lnSpc>
            </a:pPr>
            <a:r>
              <a:rPr lang="en-US" sz="1406">
                <a:solidFill>
                  <a:srgbClr val="464646">
                    <a:alpha val="100000"/>
                  </a:srgbClr>
                </a:solidFill>
                <a:latin typeface="Archivo"/>
              </a:rPr>
              <a:t>that participated in the study reported that digital ads help them to market their products or services in new markets or regions.</a:t>
            </a:r>
          </a:p>
        </p:txBody>
      </p:sp>
      <p:sp>
        <p:nvSpPr>
          <p:cNvPr id="20" name="TextBox 15" descr="" title="">
            <a:extLst>
              <a:ext uri="{FF2B5EF4-FFF2-40B4-BE49-F238E27FC236}">
                <a16:creationId xmlns:a16="http://schemas.microsoft.com/office/drawing/2014/main" id="{23A51A74-E278-FBB7-890D-720E4D9BA77A}"/>
              </a:ext>
            </a:extLst>
          </p:cNvPr>
          <p:cNvSpPr txBox="1"/>
          <p:nvPr/>
        </p:nvSpPr>
        <p:spPr>
          <a:xfrm rot="21600000">
            <a:off x="7467084" y="3260154"/>
            <a:ext cx="1375243" cy="214313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688"/>
              </a:lnSpc>
            </a:pPr>
            <a:r>
              <a:rPr lang="en-US" sz="1406">
                <a:solidFill>
                  <a:srgbClr val="464646">
                    <a:alpha val="100000"/>
                  </a:srgbClr>
                </a:solidFill>
                <a:latin typeface="Archivo"/>
              </a:rPr>
              <a:t>of EU SMBs</a:t>
            </a:r>
          </a:p>
        </p:txBody>
      </p:sp>
      <p:sp>
        <p:nvSpPr>
          <p:cNvPr id="21" name="TextBox 16" descr="" title="">
            <a:extLst>
              <a:ext uri="{FF2B5EF4-FFF2-40B4-BE49-F238E27FC236}">
                <a16:creationId xmlns:a16="http://schemas.microsoft.com/office/drawing/2014/main" id="{48C4C646-A462-CC8F-32CD-EFBFB66A41F4}"/>
              </a:ext>
            </a:extLst>
          </p:cNvPr>
          <p:cNvSpPr txBox="1"/>
          <p:nvPr/>
        </p:nvSpPr>
        <p:spPr>
          <a:xfrm rot="21600000">
            <a:off x="7467084" y="2572949"/>
            <a:ext cx="1375243" cy="738188"/>
          </a:xfrm>
          <a:prstGeom prst="rect">
            <a:avLst/>
          </a:prstGeom>
        </p:spPr>
        <p:txBody>
          <a:bodyPr lIns="0" tIns="67500" rIns="0" bIns="0" rtlCol="0" anchor="t"/>
          <a:lstStyle/>
          <a:p>
            <a:pPr algn="ctr">
              <a:lnSpc>
                <a:spcPts val="5850"/>
              </a:lnSpc>
            </a:pPr>
            <a:r>
              <a:rPr lang="en-US" sz="4875">
                <a:solidFill>
                  <a:srgbClr val="FF8E24">
                    <a:alpha val="100000"/>
                  </a:srgbClr>
                </a:solidFill>
                <a:latin typeface="Work Sans"/>
              </a:rPr>
              <a:t>34%</a:t>
            </a:r>
          </a:p>
        </p:txBody>
      </p:sp>
      <p:grpSp>
        <p:nvGrpSpPr>
          <p:cNvPr id="22" name="Group 19" descr="" title="">
            <a:extLst>
              <a:ext uri="{FF2B5EF4-FFF2-40B4-BE49-F238E27FC236}">
                <a16:creationId xmlns:a16="http://schemas.microsoft.com/office/drawing/2014/main" id="{DD24A088-12AA-598B-1AF1-BE3645A30F54}"/>
              </a:ext>
            </a:extLst>
          </p:cNvPr>
          <p:cNvGrpSpPr/>
          <p:nvPr/>
        </p:nvGrpSpPr>
        <p:grpSpPr>
          <a:xfrm rot="21600000">
            <a:off x="9089467" y="2385795"/>
            <a:ext cx="2797731" cy="2555903"/>
            <a:chOff x="2779871" y="2899601"/>
            <a:chExt cx="2238185" cy="2044722"/>
          </a:xfrm>
        </p:grpSpPr>
        <p:sp>
          <p:nvSpPr>
            <p:cNvPr id="23" name="Freeform 18" descr="" title="">
              <a:extLst>
                <a:ext uri="{FF2B5EF4-FFF2-40B4-BE49-F238E27FC236}">
                  <a16:creationId xmlns:a16="http://schemas.microsoft.com/office/drawing/2014/main" id="{3E997BB6-EC71-5779-45B4-4D6F8A59AF8A}"/>
                </a:ext>
              </a:extLst>
            </p:cNvPr>
            <p:cNvSpPr/>
            <p:nvPr/>
          </p:nvSpPr>
          <p:spPr>
            <a:xfrm>
              <a:off x="2779871" y="2899601"/>
              <a:ext cx="2238185" cy="2044722"/>
            </a:xfrm>
            <a:custGeom>
              <a:avLst/>
              <a:gdLst/>
              <a:ahLst/>
              <a:cxnLst/>
              <a:rect l="0" t="0" r="0" b="0"/>
              <a:pathLst>
                <a:path w="302914" h="235791">
                  <a:moveTo>
                    <a:pt x="292408" y="0"/>
                  </a:moveTo>
                  <a:lnTo>
                    <a:pt x="10487" y="0"/>
                  </a:lnTo>
                  <a:cubicBezTo>
                    <a:pt x="4705" y="0"/>
                    <a:pt x="0" y="4705"/>
                    <a:pt x="0" y="10497"/>
                  </a:cubicBezTo>
                  <a:lnTo>
                    <a:pt x="0" y="225295"/>
                  </a:lnTo>
                  <a:cubicBezTo>
                    <a:pt x="0" y="231067"/>
                    <a:pt x="4705" y="235791"/>
                    <a:pt x="10497" y="235791"/>
                  </a:cubicBezTo>
                  <a:lnTo>
                    <a:pt x="292417" y="235791"/>
                  </a:lnTo>
                  <a:cubicBezTo>
                    <a:pt x="298199" y="235791"/>
                    <a:pt x="302914" y="231076"/>
                    <a:pt x="302914" y="225295"/>
                  </a:cubicBezTo>
                  <a:lnTo>
                    <a:pt x="302914" y="10497"/>
                  </a:lnTo>
                  <a:cubicBezTo>
                    <a:pt x="302895" y="4705"/>
                    <a:pt x="298190" y="0"/>
                    <a:pt x="292408" y="0"/>
                  </a:cubicBezTo>
                  <a:close/>
                </a:path>
              </a:pathLst>
            </a:custGeom>
            <a:solidFill>
              <a:srgbClr val="D4E3EB">
                <a:alpha val="28000"/>
              </a:srgbClr>
            </a:solidFill>
          </p:spPr>
          <p:txBody>
            <a:bodyPr/>
            <a:lstStyle/>
            <a:p>
              <a:endParaRPr lang="en-US" sz="2250"/>
            </a:p>
          </p:txBody>
        </p:sp>
      </p:grpSp>
      <p:sp>
        <p:nvSpPr>
          <p:cNvPr id="24" name="TextBox 20" descr="" title="">
            <a:extLst>
              <a:ext uri="{FF2B5EF4-FFF2-40B4-BE49-F238E27FC236}">
                <a16:creationId xmlns:a16="http://schemas.microsoft.com/office/drawing/2014/main" id="{85263F7A-0FF2-3729-377D-14B76CF808C4}"/>
              </a:ext>
            </a:extLst>
          </p:cNvPr>
          <p:cNvSpPr txBox="1"/>
          <p:nvPr/>
        </p:nvSpPr>
        <p:spPr>
          <a:xfrm rot="21600000">
            <a:off x="9216196" y="3658191"/>
            <a:ext cx="2556759" cy="928688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829"/>
              </a:lnSpc>
            </a:pPr>
            <a:r>
              <a:rPr lang="en-US" sz="1406" dirty="0">
                <a:solidFill>
                  <a:srgbClr val="464646">
                    <a:alpha val="100000"/>
                  </a:srgbClr>
                </a:solidFill>
                <a:latin typeface="Archivo"/>
              </a:rPr>
              <a:t>surveyed agree that </a:t>
            </a:r>
            <a:r>
              <a:rPr lang="en-US" sz="1406" dirty="0" err="1">
                <a:solidFill>
                  <a:srgbClr val="464646">
                    <a:alpha val="100000"/>
                  </a:srgbClr>
                </a:solidFill>
                <a:latin typeface="Archivo"/>
              </a:rPr>
              <a:t>personalised</a:t>
            </a:r>
            <a:r>
              <a:rPr lang="en-US" sz="1406" dirty="0">
                <a:solidFill>
                  <a:srgbClr val="464646">
                    <a:alpha val="100000"/>
                  </a:srgbClr>
                </a:solidFill>
                <a:latin typeface="Archivo"/>
              </a:rPr>
              <a:t> digital ads improve their ability to connect with hard-to-reach audiences.</a:t>
            </a:r>
          </a:p>
        </p:txBody>
      </p:sp>
      <p:sp>
        <p:nvSpPr>
          <p:cNvPr id="25" name="TextBox 21" descr="" title="">
            <a:extLst>
              <a:ext uri="{FF2B5EF4-FFF2-40B4-BE49-F238E27FC236}">
                <a16:creationId xmlns:a16="http://schemas.microsoft.com/office/drawing/2014/main" id="{106E41B4-A9E6-1E04-187A-6F11886DCC80}"/>
              </a:ext>
            </a:extLst>
          </p:cNvPr>
          <p:cNvSpPr txBox="1"/>
          <p:nvPr/>
        </p:nvSpPr>
        <p:spPr>
          <a:xfrm rot="21600000">
            <a:off x="10326370" y="3263342"/>
            <a:ext cx="1375243" cy="214313"/>
          </a:xfrm>
          <a:prstGeom prst="rect">
            <a:avLst/>
          </a:prstGeom>
        </p:spPr>
        <p:txBody>
          <a:bodyPr lIns="0" tIns="18000" rIns="0" bIns="0" rtlCol="0" anchor="t"/>
          <a:lstStyle/>
          <a:p>
            <a:pPr algn="ctr">
              <a:lnSpc>
                <a:spcPts val="1688"/>
              </a:lnSpc>
            </a:pPr>
            <a:r>
              <a:rPr lang="en-US" sz="1406" dirty="0">
                <a:solidFill>
                  <a:srgbClr val="464646">
                    <a:alpha val="100000"/>
                  </a:srgbClr>
                </a:solidFill>
                <a:latin typeface="Archivo"/>
              </a:rPr>
              <a:t>of EU SMBs</a:t>
            </a:r>
          </a:p>
        </p:txBody>
      </p:sp>
      <p:sp>
        <p:nvSpPr>
          <p:cNvPr id="26" name="TextBox 22" descr="" title="">
            <a:extLst>
              <a:ext uri="{FF2B5EF4-FFF2-40B4-BE49-F238E27FC236}">
                <a16:creationId xmlns:a16="http://schemas.microsoft.com/office/drawing/2014/main" id="{1E9B44F8-F18D-3710-DCE4-233C1DF23A80}"/>
              </a:ext>
            </a:extLst>
          </p:cNvPr>
          <p:cNvSpPr txBox="1"/>
          <p:nvPr/>
        </p:nvSpPr>
        <p:spPr>
          <a:xfrm rot="21600000">
            <a:off x="10391557" y="2559030"/>
            <a:ext cx="1375243" cy="738188"/>
          </a:xfrm>
          <a:prstGeom prst="rect">
            <a:avLst/>
          </a:prstGeom>
        </p:spPr>
        <p:txBody>
          <a:bodyPr lIns="0" tIns="67500" rIns="0" bIns="0" rtlCol="0" anchor="t"/>
          <a:lstStyle/>
          <a:p>
            <a:pPr algn="ctr">
              <a:lnSpc>
                <a:spcPts val="5850"/>
              </a:lnSpc>
            </a:pPr>
            <a:r>
              <a:rPr lang="en-US" sz="4875">
                <a:solidFill>
                  <a:srgbClr val="FF8E24">
                    <a:alpha val="100000"/>
                  </a:srgbClr>
                </a:solidFill>
                <a:latin typeface="Work Sans"/>
              </a:rPr>
              <a:t>80%</a:t>
            </a:r>
          </a:p>
        </p:txBody>
      </p:sp>
      <p:sp>
        <p:nvSpPr>
          <p:cNvPr id="33" name="TextBox 15" descr="" title="">
            <a:extLst>
              <a:ext uri="{FF2B5EF4-FFF2-40B4-BE49-F238E27FC236}">
                <a16:creationId xmlns:a16="http://schemas.microsoft.com/office/drawing/2014/main" id="{802A2BAC-80C1-2CBE-A428-1172B89BC11E}"/>
              </a:ext>
            </a:extLst>
          </p:cNvPr>
          <p:cNvSpPr txBox="1"/>
          <p:nvPr/>
        </p:nvSpPr>
        <p:spPr>
          <a:xfrm rot="21600000">
            <a:off x="256347" y="5045176"/>
            <a:ext cx="8698513" cy="1695080"/>
          </a:xfrm>
          <a:prstGeom prst="rect">
            <a:avLst/>
          </a:prstGeom>
        </p:spPr>
        <p:txBody>
          <a:bodyPr lIns="0" tIns="54000" rIns="0" bIns="0" rtlCol="0" anchor="t"/>
          <a:lstStyle/>
          <a:p>
            <a:pPr>
              <a:lnSpc>
                <a:spcPts val="3750"/>
              </a:lnSpc>
            </a:pPr>
            <a:r>
              <a:rPr lang="en-US" sz="3600" b="1" dirty="0">
                <a:solidFill>
                  <a:schemeClr val="accent1"/>
                </a:solidFill>
                <a:latin typeface="+mj-lt"/>
              </a:rPr>
              <a:t>SMBs in Europe report that digital ads enable them to grow and expand into new markets, reaching their highly specific audiences.</a:t>
            </a:r>
          </a:p>
        </p:txBody>
      </p:sp>
      <p:pic>
        <p:nvPicPr>
          <p:cNvPr id="34" name="Picture 7" descr="" title="">
            <a:extLst>
              <a:ext uri="{FF2B5EF4-FFF2-40B4-BE49-F238E27FC236}">
                <a16:creationId xmlns:a16="http://schemas.microsoft.com/office/drawing/2014/main" id="{AC28DB6C-A8D6-8E26-8ED4-0C98940C0F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 rot="21600000">
            <a:off x="-323377" y="1876399"/>
            <a:ext cx="2483186" cy="2393921"/>
          </a:xfrm>
          <a:prstGeom prst="rect">
            <a:avLst/>
          </a:prstGeom>
        </p:spPr>
      </p:pic>
      <p:pic>
        <p:nvPicPr>
          <p:cNvPr id="35" name="Picture 13" descr="" title="">
            <a:extLst>
              <a:ext uri="{FF2B5EF4-FFF2-40B4-BE49-F238E27FC236}">
                <a16:creationId xmlns:a16="http://schemas.microsoft.com/office/drawing/2014/main" id="{087CF54E-40FF-688F-38DC-5CDD6D7387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 rot="21600000">
            <a:off x="2625707" y="1873077"/>
            <a:ext cx="2483186" cy="2393921"/>
          </a:xfrm>
          <a:prstGeom prst="rect">
            <a:avLst/>
          </a:prstGeom>
        </p:spPr>
      </p:pic>
      <p:pic>
        <p:nvPicPr>
          <p:cNvPr id="36" name="Picture 17" descr="" title="">
            <a:extLst>
              <a:ext uri="{FF2B5EF4-FFF2-40B4-BE49-F238E27FC236}">
                <a16:creationId xmlns:a16="http://schemas.microsoft.com/office/drawing/2014/main" id="{74851E7B-8E0A-E51D-8CBD-F4446A99B5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 rot="21600000">
            <a:off x="5578457" y="1873077"/>
            <a:ext cx="2483186" cy="2393921"/>
          </a:xfrm>
          <a:prstGeom prst="rect">
            <a:avLst/>
          </a:prstGeom>
        </p:spPr>
      </p:pic>
      <p:pic>
        <p:nvPicPr>
          <p:cNvPr id="37" name="Picture 23" descr="" title="">
            <a:extLst>
              <a:ext uri="{FF2B5EF4-FFF2-40B4-BE49-F238E27FC236}">
                <a16:creationId xmlns:a16="http://schemas.microsoft.com/office/drawing/2014/main" id="{EA761494-D544-0AEB-2AE6-DF3ACC7BE9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 rot="21600000">
            <a:off x="8502929" y="1859159"/>
            <a:ext cx="2483186" cy="2393921"/>
          </a:xfrm>
          <a:prstGeom prst="rect">
            <a:avLst/>
          </a:prstGeom>
        </p:spPr>
      </p:pic>
      <p:pic>
        <p:nvPicPr>
          <p:cNvPr id="39" name="Picture 38" descr="" title="">
            <a:extLst>
              <a:ext uri="{FF2B5EF4-FFF2-40B4-BE49-F238E27FC236}">
                <a16:creationId xmlns:a16="http://schemas.microsoft.com/office/drawing/2014/main" id="{36DE989A-972C-47A8-7955-1AB42AC390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034" y="5107282"/>
            <a:ext cx="1636594" cy="1636594"/>
          </a:xfrm>
          <a:prstGeom prst="rect">
            <a:avLst/>
          </a:prstGeom>
        </p:spPr>
      </p:pic>
      <p:grpSp>
        <p:nvGrpSpPr>
          <p:cNvPr id="40" name="Group 19" descr="" title="">
            <a:extLst>
              <a:ext uri="{FF2B5EF4-FFF2-40B4-BE49-F238E27FC236}">
                <a16:creationId xmlns:a16="http://schemas.microsoft.com/office/drawing/2014/main" id="{93AF459B-5D95-3C26-EFE6-229A00F28CC3}"/>
              </a:ext>
            </a:extLst>
          </p:cNvPr>
          <p:cNvGrpSpPr/>
          <p:nvPr/>
        </p:nvGrpSpPr>
        <p:grpSpPr>
          <a:xfrm rot="21600000">
            <a:off x="9089467" y="5098914"/>
            <a:ext cx="2797731" cy="1621292"/>
            <a:chOff x="1084964" y="4015823"/>
            <a:chExt cx="2238185" cy="2044722"/>
          </a:xfrm>
        </p:grpSpPr>
        <p:sp>
          <p:nvSpPr>
            <p:cNvPr id="41" name="Freeform 18" descr="" title="">
              <a:extLst>
                <a:ext uri="{FF2B5EF4-FFF2-40B4-BE49-F238E27FC236}">
                  <a16:creationId xmlns:a16="http://schemas.microsoft.com/office/drawing/2014/main" id="{C195503E-F7E5-84C5-FF27-68E4D5DBDDDC}"/>
                </a:ext>
              </a:extLst>
            </p:cNvPr>
            <p:cNvSpPr/>
            <p:nvPr/>
          </p:nvSpPr>
          <p:spPr>
            <a:xfrm>
              <a:off x="1084964" y="4015823"/>
              <a:ext cx="2238185" cy="2044722"/>
            </a:xfrm>
            <a:custGeom>
              <a:avLst/>
              <a:gdLst/>
              <a:ahLst/>
              <a:cxnLst/>
              <a:rect l="0" t="0" r="0" b="0"/>
              <a:pathLst>
                <a:path w="302914" h="235791">
                  <a:moveTo>
                    <a:pt x="292408" y="0"/>
                  </a:moveTo>
                  <a:lnTo>
                    <a:pt x="10487" y="0"/>
                  </a:lnTo>
                  <a:cubicBezTo>
                    <a:pt x="4705" y="0"/>
                    <a:pt x="0" y="4705"/>
                    <a:pt x="0" y="10497"/>
                  </a:cubicBezTo>
                  <a:lnTo>
                    <a:pt x="0" y="225295"/>
                  </a:lnTo>
                  <a:cubicBezTo>
                    <a:pt x="0" y="231067"/>
                    <a:pt x="4705" y="235791"/>
                    <a:pt x="10497" y="235791"/>
                  </a:cubicBezTo>
                  <a:lnTo>
                    <a:pt x="292417" y="235791"/>
                  </a:lnTo>
                  <a:cubicBezTo>
                    <a:pt x="298199" y="235791"/>
                    <a:pt x="302914" y="231076"/>
                    <a:pt x="302914" y="225295"/>
                  </a:cubicBezTo>
                  <a:lnTo>
                    <a:pt x="302914" y="10497"/>
                  </a:lnTo>
                  <a:cubicBezTo>
                    <a:pt x="302895" y="4705"/>
                    <a:pt x="298190" y="0"/>
                    <a:pt x="292408" y="0"/>
                  </a:cubicBezTo>
                  <a:close/>
                </a:path>
              </a:pathLst>
            </a:custGeom>
            <a:solidFill>
              <a:srgbClr val="D4E3EB">
                <a:alpha val="28000"/>
              </a:srgbClr>
            </a:solidFill>
          </p:spPr>
          <p:txBody>
            <a:bodyPr/>
            <a:lstStyle/>
            <a:p>
              <a:endParaRPr lang="en-US" sz="225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6169531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 descr="" title="">
            <a:extLst>
              <a:ext uri="{FF2B5EF4-FFF2-40B4-BE49-F238E27FC236}">
                <a16:creationId xmlns:a16="http://schemas.microsoft.com/office/drawing/2014/main" id="{1EF97759-E690-64F6-4932-F1531200193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6</a:t>
            </a:fld>
            <a:endParaRPr lang="en-US" noProof="0" dirty="0"/>
          </a:p>
        </p:txBody>
      </p:sp>
      <p:cxnSp>
        <p:nvCxnSpPr>
          <p:cNvPr id="7" name="Straight Connector 2" descr="" title="">
            <a:extLst>
              <a:ext uri="{FF2B5EF4-FFF2-40B4-BE49-F238E27FC236}">
                <a16:creationId xmlns:a16="http://schemas.microsoft.com/office/drawing/2014/main" id="{DAE3E555-B0D4-DD18-8164-DD9EE691F6EF}"/>
              </a:ext>
            </a:extLst>
          </p:cNvPr>
          <p:cNvCxnSpPr>
            <a:cxnSpLocks/>
          </p:cNvCxnSpPr>
          <p:nvPr/>
        </p:nvCxnSpPr>
        <p:spPr>
          <a:xfrm rot="21600000">
            <a:off x="2232021" y="1337704"/>
            <a:ext cx="3399102" cy="0"/>
          </a:xfrm>
          <a:prstGeom prst="line">
            <a:avLst/>
          </a:prstGeom>
          <a:ln w="18542">
            <a:solidFill>
              <a:srgbClr val="FFFFFF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" descr="" title="">
            <a:extLst>
              <a:ext uri="{FF2B5EF4-FFF2-40B4-BE49-F238E27FC236}">
                <a16:creationId xmlns:a16="http://schemas.microsoft.com/office/drawing/2014/main" id="{C5D9ED53-6AE1-6F3E-63E7-B575EEEE64B3}"/>
              </a:ext>
            </a:extLst>
          </p:cNvPr>
          <p:cNvCxnSpPr>
            <a:cxnSpLocks/>
          </p:cNvCxnSpPr>
          <p:nvPr/>
        </p:nvCxnSpPr>
        <p:spPr>
          <a:xfrm rot="5400000">
            <a:off x="325163" y="3237401"/>
            <a:ext cx="3807438" cy="0"/>
          </a:xfrm>
          <a:prstGeom prst="line">
            <a:avLst/>
          </a:prstGeom>
          <a:ln w="18161">
            <a:solidFill>
              <a:srgbClr val="FFFFFF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" descr="" title="">
            <a:extLst>
              <a:ext uri="{FF2B5EF4-FFF2-40B4-BE49-F238E27FC236}">
                <a16:creationId xmlns:a16="http://schemas.microsoft.com/office/drawing/2014/main" id="{732B97FE-DDC5-5DEC-75C1-515A163EABB9}"/>
              </a:ext>
            </a:extLst>
          </p:cNvPr>
          <p:cNvCxnSpPr>
            <a:cxnSpLocks/>
          </p:cNvCxnSpPr>
          <p:nvPr/>
        </p:nvCxnSpPr>
        <p:spPr>
          <a:xfrm rot="5400000">
            <a:off x="3724521" y="3237382"/>
            <a:ext cx="3807438" cy="0"/>
          </a:xfrm>
          <a:prstGeom prst="line">
            <a:avLst/>
          </a:prstGeom>
          <a:ln w="18161">
            <a:solidFill>
              <a:srgbClr val="FFFFFF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0" descr="" title="">
            <a:extLst>
              <a:ext uri="{FF2B5EF4-FFF2-40B4-BE49-F238E27FC236}">
                <a16:creationId xmlns:a16="http://schemas.microsoft.com/office/drawing/2014/main" id="{017F4A0A-74C7-E9E9-E89D-AB0EB4164F99}"/>
              </a:ext>
            </a:extLst>
          </p:cNvPr>
          <p:cNvCxnSpPr>
            <a:cxnSpLocks/>
          </p:cNvCxnSpPr>
          <p:nvPr/>
        </p:nvCxnSpPr>
        <p:spPr>
          <a:xfrm rot="21600000">
            <a:off x="5840633" y="1338657"/>
            <a:ext cx="3399102" cy="0"/>
          </a:xfrm>
          <a:prstGeom prst="line">
            <a:avLst/>
          </a:prstGeom>
          <a:ln w="18542">
            <a:solidFill>
              <a:srgbClr val="FFFFFF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1" descr="" title="">
            <a:extLst>
              <a:ext uri="{FF2B5EF4-FFF2-40B4-BE49-F238E27FC236}">
                <a16:creationId xmlns:a16="http://schemas.microsoft.com/office/drawing/2014/main" id="{34E3C7B9-732A-B5D0-B4A9-6BBC83EBF9A3}"/>
              </a:ext>
            </a:extLst>
          </p:cNvPr>
          <p:cNvCxnSpPr>
            <a:cxnSpLocks/>
          </p:cNvCxnSpPr>
          <p:nvPr/>
        </p:nvCxnSpPr>
        <p:spPr>
          <a:xfrm rot="5400000">
            <a:off x="3933852" y="3238316"/>
            <a:ext cx="3807438" cy="0"/>
          </a:xfrm>
          <a:prstGeom prst="line">
            <a:avLst/>
          </a:prstGeom>
          <a:ln w="18161">
            <a:solidFill>
              <a:srgbClr val="FFFFFF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3" descr="" title="">
            <a:extLst>
              <a:ext uri="{FF2B5EF4-FFF2-40B4-BE49-F238E27FC236}">
                <a16:creationId xmlns:a16="http://schemas.microsoft.com/office/drawing/2014/main" id="{D38C768C-438C-0442-FAA5-C3B7BB0DB67A}"/>
              </a:ext>
            </a:extLst>
          </p:cNvPr>
          <p:cNvCxnSpPr>
            <a:cxnSpLocks/>
          </p:cNvCxnSpPr>
          <p:nvPr/>
        </p:nvCxnSpPr>
        <p:spPr>
          <a:xfrm rot="5400000">
            <a:off x="7333201" y="3238287"/>
            <a:ext cx="3807438" cy="0"/>
          </a:xfrm>
          <a:prstGeom prst="line">
            <a:avLst/>
          </a:prstGeom>
          <a:ln w="18161">
            <a:solidFill>
              <a:srgbClr val="FFFFFF">
                <a:alpha val="10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Group 105" descr="" title="">
            <a:extLst>
              <a:ext uri="{FF2B5EF4-FFF2-40B4-BE49-F238E27FC236}">
                <a16:creationId xmlns:a16="http://schemas.microsoft.com/office/drawing/2014/main" id="{193581C2-9574-900A-43E9-2EB07BD2EBD0}"/>
              </a:ext>
            </a:extLst>
          </p:cNvPr>
          <p:cNvGrpSpPr/>
          <p:nvPr/>
        </p:nvGrpSpPr>
        <p:grpSpPr>
          <a:xfrm>
            <a:off x="1897733" y="2037971"/>
            <a:ext cx="8396533" cy="4713772"/>
            <a:chOff x="2344255" y="2007695"/>
            <a:chExt cx="7007715" cy="3570279"/>
          </a:xfrm>
        </p:grpSpPr>
        <p:cxnSp>
          <p:nvCxnSpPr>
            <p:cNvPr id="9" name="Straight Connector 4" descr="" title="">
              <a:extLst>
                <a:ext uri="{FF2B5EF4-FFF2-40B4-BE49-F238E27FC236}">
                  <a16:creationId xmlns:a16="http://schemas.microsoft.com/office/drawing/2014/main" id="{A299FCF6-EFF9-017E-A9C4-E220E5643BB9}"/>
                </a:ext>
              </a:extLst>
            </p:cNvPr>
            <p:cNvCxnSpPr>
              <a:cxnSpLocks/>
            </p:cNvCxnSpPr>
            <p:nvPr/>
          </p:nvCxnSpPr>
          <p:spPr>
            <a:xfrm rot="21600000">
              <a:off x="2344255" y="5577012"/>
              <a:ext cx="3399102" cy="0"/>
            </a:xfrm>
            <a:prstGeom prst="line">
              <a:avLst/>
            </a:prstGeom>
            <a:ln w="18542">
              <a:solidFill>
                <a:srgbClr val="FFFFFF">
                  <a:alpha val="10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6" descr="" title="">
              <a:extLst>
                <a:ext uri="{FF2B5EF4-FFF2-40B4-BE49-F238E27FC236}">
                  <a16:creationId xmlns:a16="http://schemas.microsoft.com/office/drawing/2014/main" id="{451D2BE2-ED05-535E-2F42-3A198AB8AAF9}"/>
                </a:ext>
              </a:extLst>
            </p:cNvPr>
            <p:cNvSpPr txBox="1"/>
            <p:nvPr/>
          </p:nvSpPr>
          <p:spPr>
            <a:xfrm rot="21600000">
              <a:off x="2495083" y="2569613"/>
              <a:ext cx="3065179" cy="219075"/>
            </a:xfrm>
            <a:prstGeom prst="rect">
              <a:avLst/>
            </a:prstGeom>
          </p:spPr>
          <p:txBody>
            <a:bodyPr lIns="0" tIns="25200" rIns="0" bIns="0" rtlCol="0" anchor="t"/>
            <a:lstStyle/>
            <a:p>
              <a:pPr algn="l">
                <a:lnSpc>
                  <a:spcPts val="1758"/>
                </a:lnSpc>
              </a:pPr>
              <a:r>
                <a:rPr lang="en-US" sz="1758" b="1" i="0" spc="0" dirty="0">
                  <a:solidFill>
                    <a:srgbClr val="FF8E24">
                      <a:alpha val="100000"/>
                    </a:srgbClr>
                  </a:solidFill>
                  <a:latin typeface="Barlow Condensed"/>
                </a:rPr>
                <a:t>73% of EU SMBs surveyed</a:t>
              </a:r>
            </a:p>
          </p:txBody>
        </p:sp>
        <p:grpSp>
          <p:nvGrpSpPr>
            <p:cNvPr id="12" name="Group 8" descr="" title="">
              <a:extLst>
                <a:ext uri="{FF2B5EF4-FFF2-40B4-BE49-F238E27FC236}">
                  <a16:creationId xmlns:a16="http://schemas.microsoft.com/office/drawing/2014/main" id="{2C1A6A01-E9CB-310D-E8CC-6AF878DEFF10}"/>
                </a:ext>
              </a:extLst>
            </p:cNvPr>
            <p:cNvGrpSpPr/>
            <p:nvPr/>
          </p:nvGrpSpPr>
          <p:grpSpPr>
            <a:xfrm rot="21600000">
              <a:off x="2495083" y="2007695"/>
              <a:ext cx="154009" cy="379533"/>
              <a:chOff x="1521938" y="1106738"/>
              <a:chExt cx="154009" cy="379533"/>
            </a:xfrm>
          </p:grpSpPr>
          <p:sp>
            <p:nvSpPr>
              <p:cNvPr id="13" name="Freeform 7" descr="" title="">
                <a:extLst>
                  <a:ext uri="{FF2B5EF4-FFF2-40B4-BE49-F238E27FC236}">
                    <a16:creationId xmlns:a16="http://schemas.microsoft.com/office/drawing/2014/main" id="{C800D047-3371-3BE1-FD86-9E1AB6D00591}"/>
                  </a:ext>
                </a:extLst>
              </p:cNvPr>
              <p:cNvSpPr/>
              <p:nvPr/>
            </p:nvSpPr>
            <p:spPr>
              <a:xfrm>
                <a:off x="1521938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0" descr="" title="">
              <a:extLst>
                <a:ext uri="{FF2B5EF4-FFF2-40B4-BE49-F238E27FC236}">
                  <a16:creationId xmlns:a16="http://schemas.microsoft.com/office/drawing/2014/main" id="{752275FC-943A-17C4-A257-5147A67E7DED}"/>
                </a:ext>
              </a:extLst>
            </p:cNvPr>
            <p:cNvGrpSpPr/>
            <p:nvPr/>
          </p:nvGrpSpPr>
          <p:grpSpPr>
            <a:xfrm rot="21600000">
              <a:off x="2806027" y="2007695"/>
              <a:ext cx="154009" cy="379533"/>
              <a:chOff x="1832882" y="1106738"/>
              <a:chExt cx="154009" cy="379533"/>
            </a:xfrm>
          </p:grpSpPr>
          <p:sp>
            <p:nvSpPr>
              <p:cNvPr id="15" name="Freeform 9" descr="" title="">
                <a:extLst>
                  <a:ext uri="{FF2B5EF4-FFF2-40B4-BE49-F238E27FC236}">
                    <a16:creationId xmlns:a16="http://schemas.microsoft.com/office/drawing/2014/main" id="{EC0BC72A-2896-619C-3347-FD59538F0772}"/>
                  </a:ext>
                </a:extLst>
              </p:cNvPr>
              <p:cNvSpPr/>
              <p:nvPr/>
            </p:nvSpPr>
            <p:spPr>
              <a:xfrm>
                <a:off x="1832882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12" descr="" title="">
              <a:extLst>
                <a:ext uri="{FF2B5EF4-FFF2-40B4-BE49-F238E27FC236}">
                  <a16:creationId xmlns:a16="http://schemas.microsoft.com/office/drawing/2014/main" id="{282E6AB9-309D-D404-614C-7B71CC69923F}"/>
                </a:ext>
              </a:extLst>
            </p:cNvPr>
            <p:cNvGrpSpPr/>
            <p:nvPr/>
          </p:nvGrpSpPr>
          <p:grpSpPr>
            <a:xfrm rot="21600000">
              <a:off x="3116980" y="2007695"/>
              <a:ext cx="154009" cy="379533"/>
              <a:chOff x="2143835" y="1106738"/>
              <a:chExt cx="154009" cy="379533"/>
            </a:xfrm>
          </p:grpSpPr>
          <p:sp>
            <p:nvSpPr>
              <p:cNvPr id="17" name="Freeform 11" descr="" title="">
                <a:extLst>
                  <a:ext uri="{FF2B5EF4-FFF2-40B4-BE49-F238E27FC236}">
                    <a16:creationId xmlns:a16="http://schemas.microsoft.com/office/drawing/2014/main" id="{F20B75BB-317F-89F9-37D6-5A4203D7D74D}"/>
                  </a:ext>
                </a:extLst>
              </p:cNvPr>
              <p:cNvSpPr/>
              <p:nvPr/>
            </p:nvSpPr>
            <p:spPr>
              <a:xfrm>
                <a:off x="2143835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4" descr="" title="">
              <a:extLst>
                <a:ext uri="{FF2B5EF4-FFF2-40B4-BE49-F238E27FC236}">
                  <a16:creationId xmlns:a16="http://schemas.microsoft.com/office/drawing/2014/main" id="{2ADE47F4-5967-E60E-FC72-D20CF832C500}"/>
                </a:ext>
              </a:extLst>
            </p:cNvPr>
            <p:cNvGrpSpPr/>
            <p:nvPr/>
          </p:nvGrpSpPr>
          <p:grpSpPr>
            <a:xfrm rot="21600000">
              <a:off x="3427923" y="2007695"/>
              <a:ext cx="154009" cy="379533"/>
              <a:chOff x="2454778" y="1106738"/>
              <a:chExt cx="154009" cy="379533"/>
            </a:xfrm>
          </p:grpSpPr>
          <p:sp>
            <p:nvSpPr>
              <p:cNvPr id="19" name="Freeform 13" descr="" title="">
                <a:extLst>
                  <a:ext uri="{FF2B5EF4-FFF2-40B4-BE49-F238E27FC236}">
                    <a16:creationId xmlns:a16="http://schemas.microsoft.com/office/drawing/2014/main" id="{CB9E83B6-6F0E-33B5-4032-2B86992A385F}"/>
                  </a:ext>
                </a:extLst>
              </p:cNvPr>
              <p:cNvSpPr/>
              <p:nvPr/>
            </p:nvSpPr>
            <p:spPr>
              <a:xfrm>
                <a:off x="2454778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16" descr="" title="">
              <a:extLst>
                <a:ext uri="{FF2B5EF4-FFF2-40B4-BE49-F238E27FC236}">
                  <a16:creationId xmlns:a16="http://schemas.microsoft.com/office/drawing/2014/main" id="{74FBA7C0-BDEF-CC86-E069-FBDF7EEAF4C8}"/>
                </a:ext>
              </a:extLst>
            </p:cNvPr>
            <p:cNvGrpSpPr/>
            <p:nvPr/>
          </p:nvGrpSpPr>
          <p:grpSpPr>
            <a:xfrm rot="21600000">
              <a:off x="3738838" y="2007695"/>
              <a:ext cx="154009" cy="379533"/>
              <a:chOff x="2765693" y="1106738"/>
              <a:chExt cx="154009" cy="379533"/>
            </a:xfrm>
          </p:grpSpPr>
          <p:sp>
            <p:nvSpPr>
              <p:cNvPr id="21" name="Freeform 15" descr="" title="">
                <a:extLst>
                  <a:ext uri="{FF2B5EF4-FFF2-40B4-BE49-F238E27FC236}">
                    <a16:creationId xmlns:a16="http://schemas.microsoft.com/office/drawing/2014/main" id="{CFA84B37-C939-9D27-3C8C-3D868E038F22}"/>
                  </a:ext>
                </a:extLst>
              </p:cNvPr>
              <p:cNvSpPr/>
              <p:nvPr/>
            </p:nvSpPr>
            <p:spPr>
              <a:xfrm>
                <a:off x="2765693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18" descr="" title="">
              <a:extLst>
                <a:ext uri="{FF2B5EF4-FFF2-40B4-BE49-F238E27FC236}">
                  <a16:creationId xmlns:a16="http://schemas.microsoft.com/office/drawing/2014/main" id="{2A9A9B6A-B658-843A-DF6D-6B82DDC7F09A}"/>
                </a:ext>
              </a:extLst>
            </p:cNvPr>
            <p:cNvGrpSpPr/>
            <p:nvPr/>
          </p:nvGrpSpPr>
          <p:grpSpPr>
            <a:xfrm rot="21600000">
              <a:off x="4049792" y="2007695"/>
              <a:ext cx="154009" cy="379533"/>
              <a:chOff x="3076647" y="1106738"/>
              <a:chExt cx="154009" cy="379533"/>
            </a:xfrm>
          </p:grpSpPr>
          <p:sp>
            <p:nvSpPr>
              <p:cNvPr id="23" name="Freeform 17" descr="" title="">
                <a:extLst>
                  <a:ext uri="{FF2B5EF4-FFF2-40B4-BE49-F238E27FC236}">
                    <a16:creationId xmlns:a16="http://schemas.microsoft.com/office/drawing/2014/main" id="{B2393AD8-5321-DEFE-0832-5CE2664F7A06}"/>
                  </a:ext>
                </a:extLst>
              </p:cNvPr>
              <p:cNvSpPr/>
              <p:nvPr/>
            </p:nvSpPr>
            <p:spPr>
              <a:xfrm>
                <a:off x="3076647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20" descr="" title="">
              <a:extLst>
                <a:ext uri="{FF2B5EF4-FFF2-40B4-BE49-F238E27FC236}">
                  <a16:creationId xmlns:a16="http://schemas.microsoft.com/office/drawing/2014/main" id="{EDDED977-61A4-E8B7-FBD7-E32C5F9AE7D7}"/>
                </a:ext>
              </a:extLst>
            </p:cNvPr>
            <p:cNvGrpSpPr/>
            <p:nvPr/>
          </p:nvGrpSpPr>
          <p:grpSpPr>
            <a:xfrm rot="21600000">
              <a:off x="4360726" y="2007695"/>
              <a:ext cx="154009" cy="379533"/>
              <a:chOff x="3387581" y="1106738"/>
              <a:chExt cx="154009" cy="379533"/>
            </a:xfrm>
          </p:grpSpPr>
          <p:sp>
            <p:nvSpPr>
              <p:cNvPr id="25" name="Freeform 19" descr="" title="">
                <a:extLst>
                  <a:ext uri="{FF2B5EF4-FFF2-40B4-BE49-F238E27FC236}">
                    <a16:creationId xmlns:a16="http://schemas.microsoft.com/office/drawing/2014/main" id="{0A298BD2-5101-172C-AA13-66D8711AB85B}"/>
                  </a:ext>
                </a:extLst>
              </p:cNvPr>
              <p:cNvSpPr/>
              <p:nvPr/>
            </p:nvSpPr>
            <p:spPr>
              <a:xfrm>
                <a:off x="3387581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" name="Group 22" descr="" title="">
              <a:extLst>
                <a:ext uri="{FF2B5EF4-FFF2-40B4-BE49-F238E27FC236}">
                  <a16:creationId xmlns:a16="http://schemas.microsoft.com/office/drawing/2014/main" id="{3249A51F-880C-B088-7892-622E83ED23F7}"/>
                </a:ext>
              </a:extLst>
            </p:cNvPr>
            <p:cNvGrpSpPr/>
            <p:nvPr/>
          </p:nvGrpSpPr>
          <p:grpSpPr>
            <a:xfrm rot="21600000">
              <a:off x="4671679" y="2007695"/>
              <a:ext cx="154009" cy="379533"/>
              <a:chOff x="3698534" y="1106738"/>
              <a:chExt cx="154009" cy="379533"/>
            </a:xfrm>
          </p:grpSpPr>
          <p:sp>
            <p:nvSpPr>
              <p:cNvPr id="27" name="Freeform 21" descr="" title="">
                <a:extLst>
                  <a:ext uri="{FF2B5EF4-FFF2-40B4-BE49-F238E27FC236}">
                    <a16:creationId xmlns:a16="http://schemas.microsoft.com/office/drawing/2014/main" id="{D5D034E2-F332-94BD-87AF-C339A78B7426}"/>
                  </a:ext>
                </a:extLst>
              </p:cNvPr>
              <p:cNvSpPr/>
              <p:nvPr/>
            </p:nvSpPr>
            <p:spPr>
              <a:xfrm>
                <a:off x="3698534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24" descr="" title="">
              <a:extLst>
                <a:ext uri="{FF2B5EF4-FFF2-40B4-BE49-F238E27FC236}">
                  <a16:creationId xmlns:a16="http://schemas.microsoft.com/office/drawing/2014/main" id="{C043222E-0CB4-BAE8-6A9D-DF2FBB8F4C5D}"/>
                </a:ext>
              </a:extLst>
            </p:cNvPr>
            <p:cNvGrpSpPr/>
            <p:nvPr/>
          </p:nvGrpSpPr>
          <p:grpSpPr>
            <a:xfrm rot="21600000">
              <a:off x="4982642" y="2007695"/>
              <a:ext cx="154009" cy="379533"/>
              <a:chOff x="4009497" y="1106738"/>
              <a:chExt cx="154009" cy="379533"/>
            </a:xfrm>
          </p:grpSpPr>
          <p:sp>
            <p:nvSpPr>
              <p:cNvPr id="29" name="Freeform 23" descr="" title="">
                <a:extLst>
                  <a:ext uri="{FF2B5EF4-FFF2-40B4-BE49-F238E27FC236}">
                    <a16:creationId xmlns:a16="http://schemas.microsoft.com/office/drawing/2014/main" id="{8EBE31EE-3BBC-1C32-E280-F7F0C762BAB3}"/>
                  </a:ext>
                </a:extLst>
              </p:cNvPr>
              <p:cNvSpPr/>
              <p:nvPr/>
            </p:nvSpPr>
            <p:spPr>
              <a:xfrm>
                <a:off x="4009497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" name="Group 26" descr="" title="">
              <a:extLst>
                <a:ext uri="{FF2B5EF4-FFF2-40B4-BE49-F238E27FC236}">
                  <a16:creationId xmlns:a16="http://schemas.microsoft.com/office/drawing/2014/main" id="{965D2CEC-A2AE-7593-37C1-BE762D5EA54C}"/>
                </a:ext>
              </a:extLst>
            </p:cNvPr>
            <p:cNvGrpSpPr/>
            <p:nvPr/>
          </p:nvGrpSpPr>
          <p:grpSpPr>
            <a:xfrm rot="21600000">
              <a:off x="5293566" y="2007695"/>
              <a:ext cx="154009" cy="379533"/>
              <a:chOff x="4320421" y="1106738"/>
              <a:chExt cx="154009" cy="379533"/>
            </a:xfrm>
          </p:grpSpPr>
          <p:sp>
            <p:nvSpPr>
              <p:cNvPr id="31" name="Freeform 25" descr="" title="">
                <a:extLst>
                  <a:ext uri="{FF2B5EF4-FFF2-40B4-BE49-F238E27FC236}">
                    <a16:creationId xmlns:a16="http://schemas.microsoft.com/office/drawing/2014/main" id="{F8622B48-7B2A-F907-9363-9E120AB8337A}"/>
                  </a:ext>
                </a:extLst>
              </p:cNvPr>
              <p:cNvSpPr/>
              <p:nvPr/>
            </p:nvSpPr>
            <p:spPr>
              <a:xfrm>
                <a:off x="4320421" y="1106738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32" name="Straight Connector 27" descr="" title="">
              <a:extLst>
                <a:ext uri="{FF2B5EF4-FFF2-40B4-BE49-F238E27FC236}">
                  <a16:creationId xmlns:a16="http://schemas.microsoft.com/office/drawing/2014/main" id="{AB25EB59-F009-5849-BD8E-1C272452A286}"/>
                </a:ext>
              </a:extLst>
            </p:cNvPr>
            <p:cNvCxnSpPr>
              <a:cxnSpLocks/>
            </p:cNvCxnSpPr>
            <p:nvPr/>
          </p:nvCxnSpPr>
          <p:spPr>
            <a:xfrm rot="21600000">
              <a:off x="2351322" y="3644837"/>
              <a:ext cx="3391853" cy="0"/>
            </a:xfrm>
            <a:prstGeom prst="line">
              <a:avLst/>
            </a:prstGeom>
            <a:ln w="18542">
              <a:solidFill>
                <a:srgbClr val="FFFFFF">
                  <a:alpha val="10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28" descr="" title="">
              <a:extLst>
                <a:ext uri="{FF2B5EF4-FFF2-40B4-BE49-F238E27FC236}">
                  <a16:creationId xmlns:a16="http://schemas.microsoft.com/office/drawing/2014/main" id="{53F15551-3AE7-7340-8127-CA85895C99E8}"/>
                </a:ext>
              </a:extLst>
            </p:cNvPr>
            <p:cNvSpPr txBox="1"/>
            <p:nvPr/>
          </p:nvSpPr>
          <p:spPr>
            <a:xfrm rot="21600000">
              <a:off x="2494559" y="2861869"/>
              <a:ext cx="3194302" cy="742950"/>
            </a:xfrm>
            <a:prstGeom prst="rect">
              <a:avLst/>
            </a:prstGeom>
          </p:spPr>
          <p:txBody>
            <a:bodyPr lIns="0" tIns="14400" rIns="0" bIns="0" rtlCol="0" anchor="t"/>
            <a:lstStyle/>
            <a:p>
              <a:pPr algn="l">
                <a:lnSpc>
                  <a:spcPts val="1463"/>
                </a:lnSpc>
              </a:pP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of EU SMBs surveyed who use </a:t>
              </a:r>
              <a:r>
                <a:rPr lang="en-US" sz="1400" b="0" i="0" spc="0" dirty="0" err="1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personalised</a:t>
              </a: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 digital advertising believe it would be difficult or even impossible to find the customers their business needs without </a:t>
              </a:r>
              <a:r>
                <a:rPr lang="en-US" sz="1400" b="0" i="0" spc="0" dirty="0" err="1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personalised</a:t>
              </a: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 digital ads.</a:t>
              </a:r>
            </a:p>
          </p:txBody>
        </p:sp>
        <p:sp>
          <p:nvSpPr>
            <p:cNvPr id="34" name="TextBox 29" descr="" title="">
              <a:extLst>
                <a:ext uri="{FF2B5EF4-FFF2-40B4-BE49-F238E27FC236}">
                  <a16:creationId xmlns:a16="http://schemas.microsoft.com/office/drawing/2014/main" id="{BD733BF2-ACDC-9D7C-E092-1E508FBF4654}"/>
                </a:ext>
              </a:extLst>
            </p:cNvPr>
            <p:cNvSpPr txBox="1"/>
            <p:nvPr/>
          </p:nvSpPr>
          <p:spPr>
            <a:xfrm rot="21600000">
              <a:off x="2495083" y="4475299"/>
              <a:ext cx="3065179" cy="219075"/>
            </a:xfrm>
            <a:prstGeom prst="rect">
              <a:avLst/>
            </a:prstGeom>
          </p:spPr>
          <p:txBody>
            <a:bodyPr lIns="0" tIns="25200" rIns="0" bIns="0" rtlCol="0" anchor="t"/>
            <a:lstStyle/>
            <a:p>
              <a:pPr algn="l">
                <a:lnSpc>
                  <a:spcPts val="1758"/>
                </a:lnSpc>
              </a:pPr>
              <a:r>
                <a:rPr lang="en-US" sz="1758" b="1" i="0" spc="0" dirty="0">
                  <a:solidFill>
                    <a:srgbClr val="FF8E24">
                      <a:alpha val="100000"/>
                    </a:srgbClr>
                  </a:solidFill>
                  <a:latin typeface="Barlow Condensed"/>
                </a:rPr>
                <a:t>22% of EU SMBs </a:t>
              </a:r>
            </a:p>
          </p:txBody>
        </p:sp>
        <p:grpSp>
          <p:nvGrpSpPr>
            <p:cNvPr id="35" name="Group 31" descr="" title="">
              <a:extLst>
                <a:ext uri="{FF2B5EF4-FFF2-40B4-BE49-F238E27FC236}">
                  <a16:creationId xmlns:a16="http://schemas.microsoft.com/office/drawing/2014/main" id="{F2B20477-CE6F-AC15-5FF9-23B9D5924D27}"/>
                </a:ext>
              </a:extLst>
            </p:cNvPr>
            <p:cNvGrpSpPr/>
            <p:nvPr/>
          </p:nvGrpSpPr>
          <p:grpSpPr>
            <a:xfrm rot="21600000">
              <a:off x="2495083" y="3913410"/>
              <a:ext cx="154009" cy="379533"/>
              <a:chOff x="1521938" y="3012453"/>
              <a:chExt cx="154009" cy="379533"/>
            </a:xfrm>
          </p:grpSpPr>
          <p:sp>
            <p:nvSpPr>
              <p:cNvPr id="36" name="Freeform 30" descr="" title="">
                <a:extLst>
                  <a:ext uri="{FF2B5EF4-FFF2-40B4-BE49-F238E27FC236}">
                    <a16:creationId xmlns:a16="http://schemas.microsoft.com/office/drawing/2014/main" id="{6386C96C-27A2-FEF5-10DA-A17EBF2CF8F8}"/>
                  </a:ext>
                </a:extLst>
              </p:cNvPr>
              <p:cNvSpPr/>
              <p:nvPr/>
            </p:nvSpPr>
            <p:spPr>
              <a:xfrm>
                <a:off x="1521938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7" name="Group 33" descr="" title="">
              <a:extLst>
                <a:ext uri="{FF2B5EF4-FFF2-40B4-BE49-F238E27FC236}">
                  <a16:creationId xmlns:a16="http://schemas.microsoft.com/office/drawing/2014/main" id="{9B879F25-D8AC-140F-A044-F66436F2925A}"/>
                </a:ext>
              </a:extLst>
            </p:cNvPr>
            <p:cNvGrpSpPr/>
            <p:nvPr/>
          </p:nvGrpSpPr>
          <p:grpSpPr>
            <a:xfrm rot="21600000">
              <a:off x="2806017" y="3913410"/>
              <a:ext cx="154009" cy="379533"/>
              <a:chOff x="1832872" y="3012453"/>
              <a:chExt cx="154009" cy="379533"/>
            </a:xfrm>
          </p:grpSpPr>
          <p:sp>
            <p:nvSpPr>
              <p:cNvPr id="38" name="Freeform 32" descr="" title="">
                <a:extLst>
                  <a:ext uri="{FF2B5EF4-FFF2-40B4-BE49-F238E27FC236}">
                    <a16:creationId xmlns:a16="http://schemas.microsoft.com/office/drawing/2014/main" id="{74B17D94-423E-430E-7276-C1063771FD3C}"/>
                  </a:ext>
                </a:extLst>
              </p:cNvPr>
              <p:cNvSpPr/>
              <p:nvPr/>
            </p:nvSpPr>
            <p:spPr>
              <a:xfrm>
                <a:off x="1832872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9" name="Group 35" descr="" title="">
              <a:extLst>
                <a:ext uri="{FF2B5EF4-FFF2-40B4-BE49-F238E27FC236}">
                  <a16:creationId xmlns:a16="http://schemas.microsoft.com/office/drawing/2014/main" id="{2E737D15-FAE6-A76B-4852-CA67822C15A4}"/>
                </a:ext>
              </a:extLst>
            </p:cNvPr>
            <p:cNvGrpSpPr/>
            <p:nvPr/>
          </p:nvGrpSpPr>
          <p:grpSpPr>
            <a:xfrm rot="21600000">
              <a:off x="3116970" y="3913410"/>
              <a:ext cx="154009" cy="379533"/>
              <a:chOff x="2143825" y="3012453"/>
              <a:chExt cx="154009" cy="379533"/>
            </a:xfrm>
          </p:grpSpPr>
          <p:sp>
            <p:nvSpPr>
              <p:cNvPr id="40" name="Freeform 34" descr="" title="">
                <a:extLst>
                  <a:ext uri="{FF2B5EF4-FFF2-40B4-BE49-F238E27FC236}">
                    <a16:creationId xmlns:a16="http://schemas.microsoft.com/office/drawing/2014/main" id="{5E1DB819-7B6B-ADA4-5B42-1208129342D5}"/>
                  </a:ext>
                </a:extLst>
              </p:cNvPr>
              <p:cNvSpPr/>
              <p:nvPr/>
            </p:nvSpPr>
            <p:spPr>
              <a:xfrm>
                <a:off x="2143825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1" name="Group 37" descr="" title="">
              <a:extLst>
                <a:ext uri="{FF2B5EF4-FFF2-40B4-BE49-F238E27FC236}">
                  <a16:creationId xmlns:a16="http://schemas.microsoft.com/office/drawing/2014/main" id="{BC9C061F-41C1-3437-1AAC-BEEF0011FCB8}"/>
                </a:ext>
              </a:extLst>
            </p:cNvPr>
            <p:cNvGrpSpPr/>
            <p:nvPr/>
          </p:nvGrpSpPr>
          <p:grpSpPr>
            <a:xfrm rot="21600000">
              <a:off x="3427923" y="3913410"/>
              <a:ext cx="154009" cy="379533"/>
              <a:chOff x="2454778" y="3012453"/>
              <a:chExt cx="154009" cy="379533"/>
            </a:xfrm>
          </p:grpSpPr>
          <p:sp>
            <p:nvSpPr>
              <p:cNvPr id="42" name="Freeform 36" descr="" title="">
                <a:extLst>
                  <a:ext uri="{FF2B5EF4-FFF2-40B4-BE49-F238E27FC236}">
                    <a16:creationId xmlns:a16="http://schemas.microsoft.com/office/drawing/2014/main" id="{11A20814-DC92-D839-51F8-70BBA42F87DD}"/>
                  </a:ext>
                </a:extLst>
              </p:cNvPr>
              <p:cNvSpPr/>
              <p:nvPr/>
            </p:nvSpPr>
            <p:spPr>
              <a:xfrm>
                <a:off x="2454778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3" name="Group 39" descr="" title="">
              <a:extLst>
                <a:ext uri="{FF2B5EF4-FFF2-40B4-BE49-F238E27FC236}">
                  <a16:creationId xmlns:a16="http://schemas.microsoft.com/office/drawing/2014/main" id="{43AC2954-BB36-4334-48A4-D5FE89B44785}"/>
                </a:ext>
              </a:extLst>
            </p:cNvPr>
            <p:cNvGrpSpPr/>
            <p:nvPr/>
          </p:nvGrpSpPr>
          <p:grpSpPr>
            <a:xfrm rot="21600000">
              <a:off x="3738838" y="3913410"/>
              <a:ext cx="154009" cy="379533"/>
              <a:chOff x="2765693" y="3012453"/>
              <a:chExt cx="154009" cy="379533"/>
            </a:xfrm>
          </p:grpSpPr>
          <p:sp>
            <p:nvSpPr>
              <p:cNvPr id="44" name="Freeform 38" descr="" title="">
                <a:extLst>
                  <a:ext uri="{FF2B5EF4-FFF2-40B4-BE49-F238E27FC236}">
                    <a16:creationId xmlns:a16="http://schemas.microsoft.com/office/drawing/2014/main" id="{660C1A6E-C6CA-0CBD-9A5B-41CE9574EC32}"/>
                  </a:ext>
                </a:extLst>
              </p:cNvPr>
              <p:cNvSpPr/>
              <p:nvPr/>
            </p:nvSpPr>
            <p:spPr>
              <a:xfrm>
                <a:off x="2765693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" name="Group 41" descr="" title="">
              <a:extLst>
                <a:ext uri="{FF2B5EF4-FFF2-40B4-BE49-F238E27FC236}">
                  <a16:creationId xmlns:a16="http://schemas.microsoft.com/office/drawing/2014/main" id="{29AE4F8A-CBC4-0A63-EBD4-02A99470A18C}"/>
                </a:ext>
              </a:extLst>
            </p:cNvPr>
            <p:cNvGrpSpPr/>
            <p:nvPr/>
          </p:nvGrpSpPr>
          <p:grpSpPr>
            <a:xfrm rot="21600000">
              <a:off x="4049792" y="3913410"/>
              <a:ext cx="154009" cy="379533"/>
              <a:chOff x="3076647" y="3012453"/>
              <a:chExt cx="154009" cy="379533"/>
            </a:xfrm>
          </p:grpSpPr>
          <p:sp>
            <p:nvSpPr>
              <p:cNvPr id="46" name="Freeform 40" descr="" title="">
                <a:extLst>
                  <a:ext uri="{FF2B5EF4-FFF2-40B4-BE49-F238E27FC236}">
                    <a16:creationId xmlns:a16="http://schemas.microsoft.com/office/drawing/2014/main" id="{A8344351-82BA-F719-CF53-8BF9FE4299F7}"/>
                  </a:ext>
                </a:extLst>
              </p:cNvPr>
              <p:cNvSpPr/>
              <p:nvPr/>
            </p:nvSpPr>
            <p:spPr>
              <a:xfrm>
                <a:off x="3076647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7" name="Group 43" descr="" title="">
              <a:extLst>
                <a:ext uri="{FF2B5EF4-FFF2-40B4-BE49-F238E27FC236}">
                  <a16:creationId xmlns:a16="http://schemas.microsoft.com/office/drawing/2014/main" id="{68866B60-8822-C8C3-17CA-FDB9DF97C4A7}"/>
                </a:ext>
              </a:extLst>
            </p:cNvPr>
            <p:cNvGrpSpPr/>
            <p:nvPr/>
          </p:nvGrpSpPr>
          <p:grpSpPr>
            <a:xfrm rot="21600000">
              <a:off x="4360726" y="3913410"/>
              <a:ext cx="154009" cy="379533"/>
              <a:chOff x="3387581" y="3012453"/>
              <a:chExt cx="154009" cy="379533"/>
            </a:xfrm>
          </p:grpSpPr>
          <p:sp>
            <p:nvSpPr>
              <p:cNvPr id="48" name="Freeform 42" descr="" title="">
                <a:extLst>
                  <a:ext uri="{FF2B5EF4-FFF2-40B4-BE49-F238E27FC236}">
                    <a16:creationId xmlns:a16="http://schemas.microsoft.com/office/drawing/2014/main" id="{E9AF6BB1-BA47-C611-952F-E041B2180C4C}"/>
                  </a:ext>
                </a:extLst>
              </p:cNvPr>
              <p:cNvSpPr/>
              <p:nvPr/>
            </p:nvSpPr>
            <p:spPr>
              <a:xfrm>
                <a:off x="3387581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9" name="Group 45" descr="" title="">
              <a:extLst>
                <a:ext uri="{FF2B5EF4-FFF2-40B4-BE49-F238E27FC236}">
                  <a16:creationId xmlns:a16="http://schemas.microsoft.com/office/drawing/2014/main" id="{4553E830-6982-DE14-3A4D-CF31A7B915F5}"/>
                </a:ext>
              </a:extLst>
            </p:cNvPr>
            <p:cNvGrpSpPr/>
            <p:nvPr/>
          </p:nvGrpSpPr>
          <p:grpSpPr>
            <a:xfrm rot="21600000">
              <a:off x="4671679" y="3913410"/>
              <a:ext cx="154009" cy="379533"/>
              <a:chOff x="3698534" y="3012453"/>
              <a:chExt cx="154009" cy="379533"/>
            </a:xfrm>
          </p:grpSpPr>
          <p:sp>
            <p:nvSpPr>
              <p:cNvPr id="50" name="Freeform 44" descr="" title="">
                <a:extLst>
                  <a:ext uri="{FF2B5EF4-FFF2-40B4-BE49-F238E27FC236}">
                    <a16:creationId xmlns:a16="http://schemas.microsoft.com/office/drawing/2014/main" id="{2344EED5-6CFA-B5ED-EB46-A395858101D7}"/>
                  </a:ext>
                </a:extLst>
              </p:cNvPr>
              <p:cNvSpPr/>
              <p:nvPr/>
            </p:nvSpPr>
            <p:spPr>
              <a:xfrm>
                <a:off x="3698534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" name="Group 47" descr="" title="">
              <a:extLst>
                <a:ext uri="{FF2B5EF4-FFF2-40B4-BE49-F238E27FC236}">
                  <a16:creationId xmlns:a16="http://schemas.microsoft.com/office/drawing/2014/main" id="{B9EEB441-D12F-3185-69B6-093A3ED2B58D}"/>
                </a:ext>
              </a:extLst>
            </p:cNvPr>
            <p:cNvGrpSpPr/>
            <p:nvPr/>
          </p:nvGrpSpPr>
          <p:grpSpPr>
            <a:xfrm rot="21600000">
              <a:off x="4982642" y="3913410"/>
              <a:ext cx="154009" cy="379533"/>
              <a:chOff x="4009497" y="3012453"/>
              <a:chExt cx="154009" cy="379533"/>
            </a:xfrm>
          </p:grpSpPr>
          <p:sp>
            <p:nvSpPr>
              <p:cNvPr id="52" name="Freeform 46" descr="" title="">
                <a:extLst>
                  <a:ext uri="{FF2B5EF4-FFF2-40B4-BE49-F238E27FC236}">
                    <a16:creationId xmlns:a16="http://schemas.microsoft.com/office/drawing/2014/main" id="{D0DF9630-2220-DE26-90B7-9F532C070AD2}"/>
                  </a:ext>
                </a:extLst>
              </p:cNvPr>
              <p:cNvSpPr/>
              <p:nvPr/>
            </p:nvSpPr>
            <p:spPr>
              <a:xfrm>
                <a:off x="4009497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3" name="Group 49" descr="" title="">
              <a:extLst>
                <a:ext uri="{FF2B5EF4-FFF2-40B4-BE49-F238E27FC236}">
                  <a16:creationId xmlns:a16="http://schemas.microsoft.com/office/drawing/2014/main" id="{A09BD916-97A6-ACFF-1092-A6A49AAD7EA3}"/>
                </a:ext>
              </a:extLst>
            </p:cNvPr>
            <p:cNvGrpSpPr/>
            <p:nvPr/>
          </p:nvGrpSpPr>
          <p:grpSpPr>
            <a:xfrm rot="21600000">
              <a:off x="5293576" y="3913410"/>
              <a:ext cx="154009" cy="379533"/>
              <a:chOff x="4320431" y="3012453"/>
              <a:chExt cx="154009" cy="379533"/>
            </a:xfrm>
          </p:grpSpPr>
          <p:sp>
            <p:nvSpPr>
              <p:cNvPr id="54" name="Freeform 48" descr="" title="">
                <a:extLst>
                  <a:ext uri="{FF2B5EF4-FFF2-40B4-BE49-F238E27FC236}">
                    <a16:creationId xmlns:a16="http://schemas.microsoft.com/office/drawing/2014/main" id="{DDFA8978-82DA-1282-450F-58B7C99962B7}"/>
                  </a:ext>
                </a:extLst>
              </p:cNvPr>
              <p:cNvSpPr/>
              <p:nvPr/>
            </p:nvSpPr>
            <p:spPr>
              <a:xfrm>
                <a:off x="4320431" y="3012453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57" name="Straight Connector 52" descr="" title="">
              <a:extLst>
                <a:ext uri="{FF2B5EF4-FFF2-40B4-BE49-F238E27FC236}">
                  <a16:creationId xmlns:a16="http://schemas.microsoft.com/office/drawing/2014/main" id="{3BCEA514-5543-B8F1-F1C8-EF0FA8B85E0E}"/>
                </a:ext>
              </a:extLst>
            </p:cNvPr>
            <p:cNvCxnSpPr>
              <a:cxnSpLocks/>
            </p:cNvCxnSpPr>
            <p:nvPr/>
          </p:nvCxnSpPr>
          <p:spPr>
            <a:xfrm rot="21600000">
              <a:off x="5952868" y="5577974"/>
              <a:ext cx="3399102" cy="0"/>
            </a:xfrm>
            <a:prstGeom prst="line">
              <a:avLst/>
            </a:prstGeom>
            <a:ln w="18542">
              <a:solidFill>
                <a:srgbClr val="FFFFFF">
                  <a:alpha val="10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4" descr="" title="">
              <a:extLst>
                <a:ext uri="{FF2B5EF4-FFF2-40B4-BE49-F238E27FC236}">
                  <a16:creationId xmlns:a16="http://schemas.microsoft.com/office/drawing/2014/main" id="{5D8A60C5-F243-4EE6-E954-E4FB377E7D15}"/>
                </a:ext>
              </a:extLst>
            </p:cNvPr>
            <p:cNvSpPr txBox="1"/>
            <p:nvPr/>
          </p:nvSpPr>
          <p:spPr>
            <a:xfrm rot="21600000">
              <a:off x="6103686" y="2570566"/>
              <a:ext cx="3065179" cy="219075"/>
            </a:xfrm>
            <a:prstGeom prst="rect">
              <a:avLst/>
            </a:prstGeom>
          </p:spPr>
          <p:txBody>
            <a:bodyPr lIns="0" tIns="25200" rIns="0" bIns="0" rtlCol="0" anchor="t"/>
            <a:lstStyle/>
            <a:p>
              <a:pPr algn="l">
                <a:lnSpc>
                  <a:spcPts val="1758"/>
                </a:lnSpc>
              </a:pPr>
              <a:r>
                <a:rPr lang="en-US" sz="1758" b="1" i="0" spc="0">
                  <a:solidFill>
                    <a:srgbClr val="FF8E24">
                      <a:alpha val="100000"/>
                    </a:srgbClr>
                  </a:solidFill>
                  <a:latin typeface="Barlow Condensed"/>
                </a:rPr>
                <a:t>21% of EU SMBs surveyed</a:t>
              </a:r>
            </a:p>
          </p:txBody>
        </p:sp>
        <p:grpSp>
          <p:nvGrpSpPr>
            <p:cNvPr id="60" name="Group 56" descr="" title="">
              <a:extLst>
                <a:ext uri="{FF2B5EF4-FFF2-40B4-BE49-F238E27FC236}">
                  <a16:creationId xmlns:a16="http://schemas.microsoft.com/office/drawing/2014/main" id="{EA373424-FFD3-A2FD-7143-88936C3CC736}"/>
                </a:ext>
              </a:extLst>
            </p:cNvPr>
            <p:cNvGrpSpPr/>
            <p:nvPr/>
          </p:nvGrpSpPr>
          <p:grpSpPr>
            <a:xfrm rot="21600000">
              <a:off x="6103686" y="2008657"/>
              <a:ext cx="154009" cy="379533"/>
              <a:chOff x="5130541" y="1107700"/>
              <a:chExt cx="154009" cy="379533"/>
            </a:xfrm>
          </p:grpSpPr>
          <p:sp>
            <p:nvSpPr>
              <p:cNvPr id="61" name="Freeform 55" descr="" title="">
                <a:extLst>
                  <a:ext uri="{FF2B5EF4-FFF2-40B4-BE49-F238E27FC236}">
                    <a16:creationId xmlns:a16="http://schemas.microsoft.com/office/drawing/2014/main" id="{2A86B80C-E122-EAA9-31F1-BEA6DDBD1A9F}"/>
                  </a:ext>
                </a:extLst>
              </p:cNvPr>
              <p:cNvSpPr/>
              <p:nvPr/>
            </p:nvSpPr>
            <p:spPr>
              <a:xfrm>
                <a:off x="5130541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" name="Group 58" descr="" title="">
              <a:extLst>
                <a:ext uri="{FF2B5EF4-FFF2-40B4-BE49-F238E27FC236}">
                  <a16:creationId xmlns:a16="http://schemas.microsoft.com/office/drawing/2014/main" id="{29FF40D9-7325-2CDE-A4E0-F7E4753BCD14}"/>
                </a:ext>
              </a:extLst>
            </p:cNvPr>
            <p:cNvGrpSpPr/>
            <p:nvPr/>
          </p:nvGrpSpPr>
          <p:grpSpPr>
            <a:xfrm rot="21600000">
              <a:off x="6414640" y="2008657"/>
              <a:ext cx="154009" cy="379533"/>
              <a:chOff x="5441495" y="1107700"/>
              <a:chExt cx="154009" cy="379533"/>
            </a:xfrm>
          </p:grpSpPr>
          <p:sp>
            <p:nvSpPr>
              <p:cNvPr id="63" name="Freeform 57" descr="" title="">
                <a:extLst>
                  <a:ext uri="{FF2B5EF4-FFF2-40B4-BE49-F238E27FC236}">
                    <a16:creationId xmlns:a16="http://schemas.microsoft.com/office/drawing/2014/main" id="{4801DD26-1289-193D-D85F-E96AF2F590F1}"/>
                  </a:ext>
                </a:extLst>
              </p:cNvPr>
              <p:cNvSpPr/>
              <p:nvPr/>
            </p:nvSpPr>
            <p:spPr>
              <a:xfrm>
                <a:off x="5441495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4" name="Group 60" descr="" title="">
              <a:extLst>
                <a:ext uri="{FF2B5EF4-FFF2-40B4-BE49-F238E27FC236}">
                  <a16:creationId xmlns:a16="http://schemas.microsoft.com/office/drawing/2014/main" id="{52E082FD-C3A5-4C61-EA8B-0A2E2F69D900}"/>
                </a:ext>
              </a:extLst>
            </p:cNvPr>
            <p:cNvGrpSpPr/>
            <p:nvPr/>
          </p:nvGrpSpPr>
          <p:grpSpPr>
            <a:xfrm rot="21600000">
              <a:off x="6725583" y="2008657"/>
              <a:ext cx="154009" cy="379533"/>
              <a:chOff x="5752438" y="1107700"/>
              <a:chExt cx="154009" cy="379533"/>
            </a:xfrm>
          </p:grpSpPr>
          <p:sp>
            <p:nvSpPr>
              <p:cNvPr id="65" name="Freeform 59" descr="" title="">
                <a:extLst>
                  <a:ext uri="{FF2B5EF4-FFF2-40B4-BE49-F238E27FC236}">
                    <a16:creationId xmlns:a16="http://schemas.microsoft.com/office/drawing/2014/main" id="{FF82E72D-EC46-39DB-C190-5AC9F3C3A6C6}"/>
                  </a:ext>
                </a:extLst>
              </p:cNvPr>
              <p:cNvSpPr/>
              <p:nvPr/>
            </p:nvSpPr>
            <p:spPr>
              <a:xfrm>
                <a:off x="5752438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6" name="Group 62" descr="" title="">
              <a:extLst>
                <a:ext uri="{FF2B5EF4-FFF2-40B4-BE49-F238E27FC236}">
                  <a16:creationId xmlns:a16="http://schemas.microsoft.com/office/drawing/2014/main" id="{483CF3CB-9856-35DD-1670-D726FA31082D}"/>
                </a:ext>
              </a:extLst>
            </p:cNvPr>
            <p:cNvGrpSpPr/>
            <p:nvPr/>
          </p:nvGrpSpPr>
          <p:grpSpPr>
            <a:xfrm rot="21600000">
              <a:off x="7036517" y="2008657"/>
              <a:ext cx="154009" cy="379533"/>
              <a:chOff x="6063372" y="1107700"/>
              <a:chExt cx="154009" cy="379533"/>
            </a:xfrm>
          </p:grpSpPr>
          <p:sp>
            <p:nvSpPr>
              <p:cNvPr id="67" name="Freeform 61" descr="" title="">
                <a:extLst>
                  <a:ext uri="{FF2B5EF4-FFF2-40B4-BE49-F238E27FC236}">
                    <a16:creationId xmlns:a16="http://schemas.microsoft.com/office/drawing/2014/main" id="{E7043EAA-68A7-9578-F322-22F582BBCF60}"/>
                  </a:ext>
                </a:extLst>
              </p:cNvPr>
              <p:cNvSpPr/>
              <p:nvPr/>
            </p:nvSpPr>
            <p:spPr>
              <a:xfrm>
                <a:off x="6063372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8" name="Group 64" descr="" title="">
              <a:extLst>
                <a:ext uri="{FF2B5EF4-FFF2-40B4-BE49-F238E27FC236}">
                  <a16:creationId xmlns:a16="http://schemas.microsoft.com/office/drawing/2014/main" id="{A59033D2-6F3F-3226-CDBB-25DB0BB2E57A}"/>
                </a:ext>
              </a:extLst>
            </p:cNvPr>
            <p:cNvGrpSpPr/>
            <p:nvPr/>
          </p:nvGrpSpPr>
          <p:grpSpPr>
            <a:xfrm rot="21600000">
              <a:off x="7347442" y="2008657"/>
              <a:ext cx="154009" cy="379533"/>
              <a:chOff x="6374297" y="1107700"/>
              <a:chExt cx="154009" cy="379533"/>
            </a:xfrm>
          </p:grpSpPr>
          <p:sp>
            <p:nvSpPr>
              <p:cNvPr id="69" name="Freeform 63" descr="" title="">
                <a:extLst>
                  <a:ext uri="{FF2B5EF4-FFF2-40B4-BE49-F238E27FC236}">
                    <a16:creationId xmlns:a16="http://schemas.microsoft.com/office/drawing/2014/main" id="{E6CCDBAD-2581-4490-9BA6-11502BC88F21}"/>
                  </a:ext>
                </a:extLst>
              </p:cNvPr>
              <p:cNvSpPr/>
              <p:nvPr/>
            </p:nvSpPr>
            <p:spPr>
              <a:xfrm>
                <a:off x="6374297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0" name="Group 66" descr="" title="">
              <a:extLst>
                <a:ext uri="{FF2B5EF4-FFF2-40B4-BE49-F238E27FC236}">
                  <a16:creationId xmlns:a16="http://schemas.microsoft.com/office/drawing/2014/main" id="{FB10C127-CB85-D5F0-044B-1263F92A7F51}"/>
                </a:ext>
              </a:extLst>
            </p:cNvPr>
            <p:cNvGrpSpPr/>
            <p:nvPr/>
          </p:nvGrpSpPr>
          <p:grpSpPr>
            <a:xfrm rot="21600000">
              <a:off x="7658395" y="2008657"/>
              <a:ext cx="154009" cy="379533"/>
              <a:chOff x="6685250" y="1107700"/>
              <a:chExt cx="154009" cy="379533"/>
            </a:xfrm>
          </p:grpSpPr>
          <p:sp>
            <p:nvSpPr>
              <p:cNvPr id="71" name="Freeform 65" descr="" title="">
                <a:extLst>
                  <a:ext uri="{FF2B5EF4-FFF2-40B4-BE49-F238E27FC236}">
                    <a16:creationId xmlns:a16="http://schemas.microsoft.com/office/drawing/2014/main" id="{89C69F26-9A14-78CB-E72C-5D5E3017DE57}"/>
                  </a:ext>
                </a:extLst>
              </p:cNvPr>
              <p:cNvSpPr/>
              <p:nvPr/>
            </p:nvSpPr>
            <p:spPr>
              <a:xfrm>
                <a:off x="6685250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2" name="Group 68" descr="" title="">
              <a:extLst>
                <a:ext uri="{FF2B5EF4-FFF2-40B4-BE49-F238E27FC236}">
                  <a16:creationId xmlns:a16="http://schemas.microsoft.com/office/drawing/2014/main" id="{5B3E87F6-70BD-26D6-E0AF-AB69EDEC3E17}"/>
                </a:ext>
              </a:extLst>
            </p:cNvPr>
            <p:cNvGrpSpPr/>
            <p:nvPr/>
          </p:nvGrpSpPr>
          <p:grpSpPr>
            <a:xfrm rot="21600000">
              <a:off x="7969320" y="2008657"/>
              <a:ext cx="154009" cy="379533"/>
              <a:chOff x="6996175" y="1107700"/>
              <a:chExt cx="154009" cy="379533"/>
            </a:xfrm>
          </p:grpSpPr>
          <p:sp>
            <p:nvSpPr>
              <p:cNvPr id="73" name="Freeform 67" descr="" title="">
                <a:extLst>
                  <a:ext uri="{FF2B5EF4-FFF2-40B4-BE49-F238E27FC236}">
                    <a16:creationId xmlns:a16="http://schemas.microsoft.com/office/drawing/2014/main" id="{C184FBB5-DFBD-336D-3771-B4B24350ECCC}"/>
                  </a:ext>
                </a:extLst>
              </p:cNvPr>
              <p:cNvSpPr/>
              <p:nvPr/>
            </p:nvSpPr>
            <p:spPr>
              <a:xfrm>
                <a:off x="6996175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4" name="Group 70" descr="" title="">
              <a:extLst>
                <a:ext uri="{FF2B5EF4-FFF2-40B4-BE49-F238E27FC236}">
                  <a16:creationId xmlns:a16="http://schemas.microsoft.com/office/drawing/2014/main" id="{A56000F9-8305-DB01-4370-77EA068A25FF}"/>
                </a:ext>
              </a:extLst>
            </p:cNvPr>
            <p:cNvGrpSpPr/>
            <p:nvPr/>
          </p:nvGrpSpPr>
          <p:grpSpPr>
            <a:xfrm rot="21600000">
              <a:off x="8280282" y="2008657"/>
              <a:ext cx="154009" cy="379533"/>
              <a:chOff x="7307137" y="1107700"/>
              <a:chExt cx="154009" cy="379533"/>
            </a:xfrm>
          </p:grpSpPr>
          <p:sp>
            <p:nvSpPr>
              <p:cNvPr id="75" name="Freeform 69" descr="" title="">
                <a:extLst>
                  <a:ext uri="{FF2B5EF4-FFF2-40B4-BE49-F238E27FC236}">
                    <a16:creationId xmlns:a16="http://schemas.microsoft.com/office/drawing/2014/main" id="{BD4E44D7-5418-32DA-E777-D34667665727}"/>
                  </a:ext>
                </a:extLst>
              </p:cNvPr>
              <p:cNvSpPr/>
              <p:nvPr/>
            </p:nvSpPr>
            <p:spPr>
              <a:xfrm>
                <a:off x="7307137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6" name="Group 72" descr="" title="">
              <a:extLst>
                <a:ext uri="{FF2B5EF4-FFF2-40B4-BE49-F238E27FC236}">
                  <a16:creationId xmlns:a16="http://schemas.microsoft.com/office/drawing/2014/main" id="{7B3B7D61-1DF9-5816-564B-69F391CF1CB5}"/>
                </a:ext>
              </a:extLst>
            </p:cNvPr>
            <p:cNvGrpSpPr/>
            <p:nvPr/>
          </p:nvGrpSpPr>
          <p:grpSpPr>
            <a:xfrm rot="21600000">
              <a:off x="8591245" y="2008657"/>
              <a:ext cx="154009" cy="379533"/>
              <a:chOff x="7618100" y="1107700"/>
              <a:chExt cx="154009" cy="379533"/>
            </a:xfrm>
          </p:grpSpPr>
          <p:sp>
            <p:nvSpPr>
              <p:cNvPr id="77" name="Freeform 71" descr="" title="">
                <a:extLst>
                  <a:ext uri="{FF2B5EF4-FFF2-40B4-BE49-F238E27FC236}">
                    <a16:creationId xmlns:a16="http://schemas.microsoft.com/office/drawing/2014/main" id="{4532C42F-85D4-7184-A144-9058AF907B7C}"/>
                  </a:ext>
                </a:extLst>
              </p:cNvPr>
              <p:cNvSpPr/>
              <p:nvPr/>
            </p:nvSpPr>
            <p:spPr>
              <a:xfrm>
                <a:off x="7618100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8" name="Group 74" descr="" title="">
              <a:extLst>
                <a:ext uri="{FF2B5EF4-FFF2-40B4-BE49-F238E27FC236}">
                  <a16:creationId xmlns:a16="http://schemas.microsoft.com/office/drawing/2014/main" id="{5C175074-7DE5-0BCA-D386-ED42BE6B655D}"/>
                </a:ext>
              </a:extLst>
            </p:cNvPr>
            <p:cNvGrpSpPr/>
            <p:nvPr/>
          </p:nvGrpSpPr>
          <p:grpSpPr>
            <a:xfrm rot="21600000">
              <a:off x="8902170" y="2008657"/>
              <a:ext cx="154009" cy="379533"/>
              <a:chOff x="7929025" y="1107700"/>
              <a:chExt cx="154009" cy="379533"/>
            </a:xfrm>
          </p:grpSpPr>
          <p:sp>
            <p:nvSpPr>
              <p:cNvPr id="79" name="Freeform 73" descr="" title="">
                <a:extLst>
                  <a:ext uri="{FF2B5EF4-FFF2-40B4-BE49-F238E27FC236}">
                    <a16:creationId xmlns:a16="http://schemas.microsoft.com/office/drawing/2014/main" id="{B92B5138-6798-88A5-C5EE-5CE89CD1400C}"/>
                  </a:ext>
                </a:extLst>
              </p:cNvPr>
              <p:cNvSpPr/>
              <p:nvPr/>
            </p:nvSpPr>
            <p:spPr>
              <a:xfrm>
                <a:off x="7929025" y="1107700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80" name="Straight Connector 75" descr="" title="">
              <a:extLst>
                <a:ext uri="{FF2B5EF4-FFF2-40B4-BE49-F238E27FC236}">
                  <a16:creationId xmlns:a16="http://schemas.microsoft.com/office/drawing/2014/main" id="{58178CFF-A4B0-CA7F-312D-EB06C57AE4DF}"/>
                </a:ext>
              </a:extLst>
            </p:cNvPr>
            <p:cNvCxnSpPr>
              <a:cxnSpLocks/>
            </p:cNvCxnSpPr>
            <p:nvPr/>
          </p:nvCxnSpPr>
          <p:spPr>
            <a:xfrm rot="21600000">
              <a:off x="5959925" y="3645799"/>
              <a:ext cx="3391853" cy="0"/>
            </a:xfrm>
            <a:prstGeom prst="line">
              <a:avLst/>
            </a:prstGeom>
            <a:ln w="18542">
              <a:solidFill>
                <a:srgbClr val="FFFFFF">
                  <a:alpha val="10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76" descr="" title="">
              <a:extLst>
                <a:ext uri="{FF2B5EF4-FFF2-40B4-BE49-F238E27FC236}">
                  <a16:creationId xmlns:a16="http://schemas.microsoft.com/office/drawing/2014/main" id="{23DF61D4-5936-CA26-2537-AFA6BC4C2D66}"/>
                </a:ext>
              </a:extLst>
            </p:cNvPr>
            <p:cNvSpPr txBox="1"/>
            <p:nvPr/>
          </p:nvSpPr>
          <p:spPr>
            <a:xfrm rot="21600000">
              <a:off x="6103686" y="4476270"/>
              <a:ext cx="3065179" cy="219075"/>
            </a:xfrm>
            <a:prstGeom prst="rect">
              <a:avLst/>
            </a:prstGeom>
          </p:spPr>
          <p:txBody>
            <a:bodyPr lIns="0" tIns="25200" rIns="0" bIns="0" rtlCol="0" anchor="t"/>
            <a:lstStyle/>
            <a:p>
              <a:pPr algn="l">
                <a:lnSpc>
                  <a:spcPts val="1758"/>
                </a:lnSpc>
              </a:pPr>
              <a:r>
                <a:rPr lang="en-US" sz="1758" b="1" i="0" spc="0">
                  <a:solidFill>
                    <a:srgbClr val="FF8E24">
                      <a:alpha val="100000"/>
                    </a:srgbClr>
                  </a:solidFill>
                  <a:latin typeface="Barlow Condensed"/>
                </a:rPr>
                <a:t>38% of EU SMBs surveyed</a:t>
              </a:r>
            </a:p>
          </p:txBody>
        </p:sp>
        <p:grpSp>
          <p:nvGrpSpPr>
            <p:cNvPr id="82" name="Group 78" descr="" title="">
              <a:extLst>
                <a:ext uri="{FF2B5EF4-FFF2-40B4-BE49-F238E27FC236}">
                  <a16:creationId xmlns:a16="http://schemas.microsoft.com/office/drawing/2014/main" id="{3A6A8480-A505-3048-8A79-02E28ABAD954}"/>
                </a:ext>
              </a:extLst>
            </p:cNvPr>
            <p:cNvGrpSpPr/>
            <p:nvPr/>
          </p:nvGrpSpPr>
          <p:grpSpPr>
            <a:xfrm rot="21600000">
              <a:off x="6103686" y="3914372"/>
              <a:ext cx="154009" cy="379533"/>
              <a:chOff x="5130541" y="3013415"/>
              <a:chExt cx="154009" cy="379533"/>
            </a:xfrm>
          </p:grpSpPr>
          <p:sp>
            <p:nvSpPr>
              <p:cNvPr id="83" name="Freeform 77" descr="" title="">
                <a:extLst>
                  <a:ext uri="{FF2B5EF4-FFF2-40B4-BE49-F238E27FC236}">
                    <a16:creationId xmlns:a16="http://schemas.microsoft.com/office/drawing/2014/main" id="{D7CF8CF2-C0A1-5CB1-7602-C4F1E937B8F4}"/>
                  </a:ext>
                </a:extLst>
              </p:cNvPr>
              <p:cNvSpPr/>
              <p:nvPr/>
            </p:nvSpPr>
            <p:spPr>
              <a:xfrm>
                <a:off x="5130541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4" name="Group 80" descr="" title="">
              <a:extLst>
                <a:ext uri="{FF2B5EF4-FFF2-40B4-BE49-F238E27FC236}">
                  <a16:creationId xmlns:a16="http://schemas.microsoft.com/office/drawing/2014/main" id="{85100C60-5020-3DC8-0B1D-95E5E843FEE2}"/>
                </a:ext>
              </a:extLst>
            </p:cNvPr>
            <p:cNvGrpSpPr/>
            <p:nvPr/>
          </p:nvGrpSpPr>
          <p:grpSpPr>
            <a:xfrm rot="21600000">
              <a:off x="6414640" y="3914372"/>
              <a:ext cx="154009" cy="379533"/>
              <a:chOff x="5441495" y="3013415"/>
              <a:chExt cx="154009" cy="379533"/>
            </a:xfrm>
          </p:grpSpPr>
          <p:sp>
            <p:nvSpPr>
              <p:cNvPr id="85" name="Freeform 79" descr="" title="">
                <a:extLst>
                  <a:ext uri="{FF2B5EF4-FFF2-40B4-BE49-F238E27FC236}">
                    <a16:creationId xmlns:a16="http://schemas.microsoft.com/office/drawing/2014/main" id="{E3017A4D-531B-16E1-8264-9EFC715592C6}"/>
                  </a:ext>
                </a:extLst>
              </p:cNvPr>
              <p:cNvSpPr/>
              <p:nvPr/>
            </p:nvSpPr>
            <p:spPr>
              <a:xfrm>
                <a:off x="5441495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6" name="Group 82" descr="" title="">
              <a:extLst>
                <a:ext uri="{FF2B5EF4-FFF2-40B4-BE49-F238E27FC236}">
                  <a16:creationId xmlns:a16="http://schemas.microsoft.com/office/drawing/2014/main" id="{9D10377F-F003-7C37-4A12-976C6C9BDDFF}"/>
                </a:ext>
              </a:extLst>
            </p:cNvPr>
            <p:cNvGrpSpPr/>
            <p:nvPr/>
          </p:nvGrpSpPr>
          <p:grpSpPr>
            <a:xfrm rot="21600000">
              <a:off x="6725574" y="3914372"/>
              <a:ext cx="154009" cy="379533"/>
              <a:chOff x="5752429" y="3013415"/>
              <a:chExt cx="154009" cy="379533"/>
            </a:xfrm>
          </p:grpSpPr>
          <p:sp>
            <p:nvSpPr>
              <p:cNvPr id="87" name="Freeform 81" descr="" title="">
                <a:extLst>
                  <a:ext uri="{FF2B5EF4-FFF2-40B4-BE49-F238E27FC236}">
                    <a16:creationId xmlns:a16="http://schemas.microsoft.com/office/drawing/2014/main" id="{0647F72F-9037-EF89-18F1-DF5760E694B4}"/>
                  </a:ext>
                </a:extLst>
              </p:cNvPr>
              <p:cNvSpPr/>
              <p:nvPr/>
            </p:nvSpPr>
            <p:spPr>
              <a:xfrm>
                <a:off x="5752429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8" name="Group 84" descr="" title="">
              <a:extLst>
                <a:ext uri="{FF2B5EF4-FFF2-40B4-BE49-F238E27FC236}">
                  <a16:creationId xmlns:a16="http://schemas.microsoft.com/office/drawing/2014/main" id="{D1FEC5F2-FA23-2736-681C-780546630981}"/>
                </a:ext>
              </a:extLst>
            </p:cNvPr>
            <p:cNvGrpSpPr/>
            <p:nvPr/>
          </p:nvGrpSpPr>
          <p:grpSpPr>
            <a:xfrm rot="21600000">
              <a:off x="7036517" y="3914372"/>
              <a:ext cx="154009" cy="379533"/>
              <a:chOff x="6063372" y="3013415"/>
              <a:chExt cx="154009" cy="379533"/>
            </a:xfrm>
          </p:grpSpPr>
          <p:sp>
            <p:nvSpPr>
              <p:cNvPr id="89" name="Freeform 83" descr="" title="">
                <a:extLst>
                  <a:ext uri="{FF2B5EF4-FFF2-40B4-BE49-F238E27FC236}">
                    <a16:creationId xmlns:a16="http://schemas.microsoft.com/office/drawing/2014/main" id="{F4AAF3C6-70E2-C2D0-AF4D-ADC4DD2948F4}"/>
                  </a:ext>
                </a:extLst>
              </p:cNvPr>
              <p:cNvSpPr/>
              <p:nvPr/>
            </p:nvSpPr>
            <p:spPr>
              <a:xfrm>
                <a:off x="6063372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04A4DC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0" name="Group 86" descr="" title="">
              <a:extLst>
                <a:ext uri="{FF2B5EF4-FFF2-40B4-BE49-F238E27FC236}">
                  <a16:creationId xmlns:a16="http://schemas.microsoft.com/office/drawing/2014/main" id="{E5DC9F04-E29A-E4F6-FDDA-F46A221EFC2F}"/>
                </a:ext>
              </a:extLst>
            </p:cNvPr>
            <p:cNvGrpSpPr/>
            <p:nvPr/>
          </p:nvGrpSpPr>
          <p:grpSpPr>
            <a:xfrm rot="21600000">
              <a:off x="7347442" y="3914372"/>
              <a:ext cx="154009" cy="379533"/>
              <a:chOff x="6374297" y="3013415"/>
              <a:chExt cx="154009" cy="379533"/>
            </a:xfrm>
          </p:grpSpPr>
          <p:sp>
            <p:nvSpPr>
              <p:cNvPr id="91" name="Freeform 85" descr="" title="">
                <a:extLst>
                  <a:ext uri="{FF2B5EF4-FFF2-40B4-BE49-F238E27FC236}">
                    <a16:creationId xmlns:a16="http://schemas.microsoft.com/office/drawing/2014/main" id="{055E3F0D-BFAC-CA1B-025B-8A9C50AE14DD}"/>
                  </a:ext>
                </a:extLst>
              </p:cNvPr>
              <p:cNvSpPr/>
              <p:nvPr/>
            </p:nvSpPr>
            <p:spPr>
              <a:xfrm>
                <a:off x="6374297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" name="Group 88" descr="" title="">
              <a:extLst>
                <a:ext uri="{FF2B5EF4-FFF2-40B4-BE49-F238E27FC236}">
                  <a16:creationId xmlns:a16="http://schemas.microsoft.com/office/drawing/2014/main" id="{490E39A5-C3E6-2B25-57FD-C4FBBF1AF332}"/>
                </a:ext>
              </a:extLst>
            </p:cNvPr>
            <p:cNvGrpSpPr/>
            <p:nvPr/>
          </p:nvGrpSpPr>
          <p:grpSpPr>
            <a:xfrm rot="21600000">
              <a:off x="7658395" y="3914372"/>
              <a:ext cx="154009" cy="379533"/>
              <a:chOff x="6685250" y="3013415"/>
              <a:chExt cx="154009" cy="379533"/>
            </a:xfrm>
          </p:grpSpPr>
          <p:sp>
            <p:nvSpPr>
              <p:cNvPr id="93" name="Freeform 87" descr="" title="">
                <a:extLst>
                  <a:ext uri="{FF2B5EF4-FFF2-40B4-BE49-F238E27FC236}">
                    <a16:creationId xmlns:a16="http://schemas.microsoft.com/office/drawing/2014/main" id="{0D9CE05B-0204-A272-707F-4E24FBD21C6F}"/>
                  </a:ext>
                </a:extLst>
              </p:cNvPr>
              <p:cNvSpPr/>
              <p:nvPr/>
            </p:nvSpPr>
            <p:spPr>
              <a:xfrm>
                <a:off x="6685250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4" name="Group 90" descr="" title="">
              <a:extLst>
                <a:ext uri="{FF2B5EF4-FFF2-40B4-BE49-F238E27FC236}">
                  <a16:creationId xmlns:a16="http://schemas.microsoft.com/office/drawing/2014/main" id="{A7E3CA20-218C-2C56-DB08-9C31A93C146C}"/>
                </a:ext>
              </a:extLst>
            </p:cNvPr>
            <p:cNvGrpSpPr/>
            <p:nvPr/>
          </p:nvGrpSpPr>
          <p:grpSpPr>
            <a:xfrm rot="21600000">
              <a:off x="7969320" y="3914372"/>
              <a:ext cx="154009" cy="379533"/>
              <a:chOff x="6996175" y="3013415"/>
              <a:chExt cx="154009" cy="379533"/>
            </a:xfrm>
          </p:grpSpPr>
          <p:sp>
            <p:nvSpPr>
              <p:cNvPr id="95" name="Freeform 89" descr="" title="">
                <a:extLst>
                  <a:ext uri="{FF2B5EF4-FFF2-40B4-BE49-F238E27FC236}">
                    <a16:creationId xmlns:a16="http://schemas.microsoft.com/office/drawing/2014/main" id="{930D2E2F-D9DB-92E1-C0A8-ABA41C939F1D}"/>
                  </a:ext>
                </a:extLst>
              </p:cNvPr>
              <p:cNvSpPr/>
              <p:nvPr/>
            </p:nvSpPr>
            <p:spPr>
              <a:xfrm>
                <a:off x="6996175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6" name="Group 92" descr="" title="">
              <a:extLst>
                <a:ext uri="{FF2B5EF4-FFF2-40B4-BE49-F238E27FC236}">
                  <a16:creationId xmlns:a16="http://schemas.microsoft.com/office/drawing/2014/main" id="{7C109437-EF92-EF36-8409-43D2901F6275}"/>
                </a:ext>
              </a:extLst>
            </p:cNvPr>
            <p:cNvGrpSpPr/>
            <p:nvPr/>
          </p:nvGrpSpPr>
          <p:grpSpPr>
            <a:xfrm rot="21600000">
              <a:off x="8280282" y="3914372"/>
              <a:ext cx="154009" cy="379533"/>
              <a:chOff x="7307137" y="3013415"/>
              <a:chExt cx="154009" cy="379533"/>
            </a:xfrm>
          </p:grpSpPr>
          <p:sp>
            <p:nvSpPr>
              <p:cNvPr id="97" name="Freeform 91" descr="" title="">
                <a:extLst>
                  <a:ext uri="{FF2B5EF4-FFF2-40B4-BE49-F238E27FC236}">
                    <a16:creationId xmlns:a16="http://schemas.microsoft.com/office/drawing/2014/main" id="{65DD1193-93F3-4814-A210-EFFC9F2FA166}"/>
                  </a:ext>
                </a:extLst>
              </p:cNvPr>
              <p:cNvSpPr/>
              <p:nvPr/>
            </p:nvSpPr>
            <p:spPr>
              <a:xfrm>
                <a:off x="7307137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8" name="Group 94" descr="" title="">
              <a:extLst>
                <a:ext uri="{FF2B5EF4-FFF2-40B4-BE49-F238E27FC236}">
                  <a16:creationId xmlns:a16="http://schemas.microsoft.com/office/drawing/2014/main" id="{9C36A6CF-F652-58CE-D805-875F3C4C5D06}"/>
                </a:ext>
              </a:extLst>
            </p:cNvPr>
            <p:cNvGrpSpPr/>
            <p:nvPr/>
          </p:nvGrpSpPr>
          <p:grpSpPr>
            <a:xfrm rot="21600000">
              <a:off x="8591245" y="3914372"/>
              <a:ext cx="154009" cy="379533"/>
              <a:chOff x="7618100" y="3013415"/>
              <a:chExt cx="154009" cy="379533"/>
            </a:xfrm>
          </p:grpSpPr>
          <p:sp>
            <p:nvSpPr>
              <p:cNvPr id="99" name="Freeform 93" descr="" title="">
                <a:extLst>
                  <a:ext uri="{FF2B5EF4-FFF2-40B4-BE49-F238E27FC236}">
                    <a16:creationId xmlns:a16="http://schemas.microsoft.com/office/drawing/2014/main" id="{2277C1DD-2C22-C7DA-3835-8A0C6383EDFB}"/>
                  </a:ext>
                </a:extLst>
              </p:cNvPr>
              <p:cNvSpPr/>
              <p:nvPr/>
            </p:nvSpPr>
            <p:spPr>
              <a:xfrm>
                <a:off x="7618100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0" name="Group 96" descr="" title="">
              <a:extLst>
                <a:ext uri="{FF2B5EF4-FFF2-40B4-BE49-F238E27FC236}">
                  <a16:creationId xmlns:a16="http://schemas.microsoft.com/office/drawing/2014/main" id="{ADF771F1-0852-FB40-6F42-6AE00E695094}"/>
                </a:ext>
              </a:extLst>
            </p:cNvPr>
            <p:cNvGrpSpPr/>
            <p:nvPr/>
          </p:nvGrpSpPr>
          <p:grpSpPr>
            <a:xfrm rot="21600000">
              <a:off x="8902179" y="3914372"/>
              <a:ext cx="154009" cy="379533"/>
              <a:chOff x="7929034" y="3013415"/>
              <a:chExt cx="154009" cy="379533"/>
            </a:xfrm>
          </p:grpSpPr>
          <p:sp>
            <p:nvSpPr>
              <p:cNvPr id="101" name="Freeform 95" descr="" title="">
                <a:extLst>
                  <a:ext uri="{FF2B5EF4-FFF2-40B4-BE49-F238E27FC236}">
                    <a16:creationId xmlns:a16="http://schemas.microsoft.com/office/drawing/2014/main" id="{CD09B504-81C4-265C-E996-705024A04C39}"/>
                  </a:ext>
                </a:extLst>
              </p:cNvPr>
              <p:cNvSpPr/>
              <p:nvPr/>
            </p:nvSpPr>
            <p:spPr>
              <a:xfrm>
                <a:off x="7929034" y="3013415"/>
                <a:ext cx="154009" cy="379533"/>
              </a:xfrm>
              <a:custGeom>
                <a:avLst/>
                <a:gdLst/>
                <a:ahLst/>
                <a:cxnLst/>
                <a:rect l="0" t="0" r="0" b="0"/>
                <a:pathLst>
                  <a:path w="122472" h="302905">
                    <a:moveTo>
                      <a:pt x="122472" y="91402"/>
                    </a:moveTo>
                    <a:lnTo>
                      <a:pt x="122472" y="186014"/>
                    </a:lnTo>
                    <a:cubicBezTo>
                      <a:pt x="122472" y="193329"/>
                      <a:pt x="116500" y="199301"/>
                      <a:pt x="109195" y="199301"/>
                    </a:cubicBezTo>
                    <a:cubicBezTo>
                      <a:pt x="101898" y="199301"/>
                      <a:pt x="95926" y="193329"/>
                      <a:pt x="95926" y="186014"/>
                    </a:cubicBezTo>
                    <a:lnTo>
                      <a:pt x="95926" y="289636"/>
                    </a:lnTo>
                    <a:cubicBezTo>
                      <a:pt x="95926" y="296932"/>
                      <a:pt x="89954" y="302905"/>
                      <a:pt x="82648" y="302905"/>
                    </a:cubicBezTo>
                    <a:lnTo>
                      <a:pt x="39824" y="302905"/>
                    </a:lnTo>
                    <a:cubicBezTo>
                      <a:pt x="32528" y="302905"/>
                      <a:pt x="26556" y="296932"/>
                      <a:pt x="26556" y="289636"/>
                    </a:cubicBezTo>
                    <a:lnTo>
                      <a:pt x="26556" y="186014"/>
                    </a:lnTo>
                    <a:cubicBezTo>
                      <a:pt x="26556" y="193329"/>
                      <a:pt x="20584" y="199301"/>
                      <a:pt x="13278" y="199301"/>
                    </a:cubicBezTo>
                    <a:cubicBezTo>
                      <a:pt x="5972" y="199301"/>
                      <a:pt x="0" y="193329"/>
                      <a:pt x="0" y="186014"/>
                    </a:cubicBezTo>
                    <a:lnTo>
                      <a:pt x="0" y="91402"/>
                    </a:lnTo>
                    <a:cubicBezTo>
                      <a:pt x="0" y="84106"/>
                      <a:pt x="5972" y="78134"/>
                      <a:pt x="13268" y="78134"/>
                    </a:cubicBezTo>
                    <a:lnTo>
                      <a:pt x="26556" y="78134"/>
                    </a:lnTo>
                    <a:lnTo>
                      <a:pt x="95917" y="78134"/>
                    </a:lnTo>
                    <a:lnTo>
                      <a:pt x="109195" y="78134"/>
                    </a:lnTo>
                    <a:cubicBezTo>
                      <a:pt x="116500" y="78134"/>
                      <a:pt x="122472" y="84106"/>
                      <a:pt x="122472" y="91402"/>
                    </a:cubicBezTo>
                    <a:close/>
                    <a:moveTo>
                      <a:pt x="61246" y="61646"/>
                    </a:moveTo>
                    <a:cubicBezTo>
                      <a:pt x="78276" y="61646"/>
                      <a:pt x="92078" y="47844"/>
                      <a:pt x="92078" y="30823"/>
                    </a:cubicBezTo>
                    <a:cubicBezTo>
                      <a:pt x="92078" y="13802"/>
                      <a:pt x="78276" y="0"/>
                      <a:pt x="61246" y="0"/>
                    </a:cubicBezTo>
                    <a:cubicBezTo>
                      <a:pt x="44225" y="0"/>
                      <a:pt x="30423" y="13802"/>
                      <a:pt x="30423" y="30823"/>
                    </a:cubicBezTo>
                    <a:cubicBezTo>
                      <a:pt x="30423" y="47854"/>
                      <a:pt x="44225" y="61646"/>
                      <a:pt x="61246" y="61646"/>
                    </a:cubicBezTo>
                    <a:close/>
                  </a:path>
                </a:pathLst>
              </a:custGeom>
              <a:solidFill>
                <a:srgbClr val="E5E5E5">
                  <a:alpha val="10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" name="TextBox 97" descr="" title="">
              <a:extLst>
                <a:ext uri="{FF2B5EF4-FFF2-40B4-BE49-F238E27FC236}">
                  <a16:creationId xmlns:a16="http://schemas.microsoft.com/office/drawing/2014/main" id="{F587CC39-9226-675D-BDB9-75D7BB961F98}"/>
                </a:ext>
              </a:extLst>
            </p:cNvPr>
            <p:cNvSpPr txBox="1"/>
            <p:nvPr/>
          </p:nvSpPr>
          <p:spPr>
            <a:xfrm rot="21600000">
              <a:off x="6096000" y="2863107"/>
              <a:ext cx="3194302" cy="552450"/>
            </a:xfrm>
            <a:prstGeom prst="rect">
              <a:avLst/>
            </a:prstGeom>
          </p:spPr>
          <p:txBody>
            <a:bodyPr lIns="0" tIns="14400" rIns="0" bIns="0" rtlCol="0" anchor="t"/>
            <a:lstStyle/>
            <a:p>
              <a:pPr algn="l">
                <a:lnSpc>
                  <a:spcPts val="1463"/>
                </a:lnSpc>
              </a:pP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cited reducing staff as one of the ways their business would cut costs if they could no longer use personalized ads.</a:t>
              </a:r>
            </a:p>
          </p:txBody>
        </p:sp>
        <p:sp>
          <p:nvSpPr>
            <p:cNvPr id="103" name="TextBox 98" descr="" title="">
              <a:extLst>
                <a:ext uri="{FF2B5EF4-FFF2-40B4-BE49-F238E27FC236}">
                  <a16:creationId xmlns:a16="http://schemas.microsoft.com/office/drawing/2014/main" id="{9F896A12-5EB9-BE98-4ED6-0E6A1502AF4E}"/>
                </a:ext>
              </a:extLst>
            </p:cNvPr>
            <p:cNvSpPr txBox="1"/>
            <p:nvPr/>
          </p:nvSpPr>
          <p:spPr>
            <a:xfrm rot="21600000">
              <a:off x="2495550" y="4776394"/>
              <a:ext cx="3194302" cy="742950"/>
            </a:xfrm>
            <a:prstGeom prst="rect">
              <a:avLst/>
            </a:prstGeom>
          </p:spPr>
          <p:txBody>
            <a:bodyPr lIns="0" tIns="14400" rIns="0" bIns="0" rtlCol="0" anchor="t"/>
            <a:lstStyle/>
            <a:p>
              <a:pPr algn="l">
                <a:lnSpc>
                  <a:spcPts val="1463"/>
                </a:lnSpc>
              </a:pP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said they would consider relocating or reducing the number of their offices and facilities as a potential cost-cutting measure if they could no longer use personalized digital ads.</a:t>
              </a:r>
            </a:p>
          </p:txBody>
        </p:sp>
        <p:sp>
          <p:nvSpPr>
            <p:cNvPr id="104" name="TextBox 99" descr="" title="">
              <a:extLst>
                <a:ext uri="{FF2B5EF4-FFF2-40B4-BE49-F238E27FC236}">
                  <a16:creationId xmlns:a16="http://schemas.microsoft.com/office/drawing/2014/main" id="{632EA53A-4092-28C2-37F2-38D39D7EE101}"/>
                </a:ext>
              </a:extLst>
            </p:cNvPr>
            <p:cNvSpPr txBox="1"/>
            <p:nvPr/>
          </p:nvSpPr>
          <p:spPr>
            <a:xfrm rot="21600000">
              <a:off x="6103620" y="4777632"/>
              <a:ext cx="3194302" cy="180975"/>
            </a:xfrm>
            <a:prstGeom prst="rect">
              <a:avLst/>
            </a:prstGeom>
          </p:spPr>
          <p:txBody>
            <a:bodyPr lIns="0" tIns="14400" rIns="0" bIns="0" rtlCol="0" anchor="t"/>
            <a:lstStyle/>
            <a:p>
              <a:pPr algn="l">
                <a:lnSpc>
                  <a:spcPts val="1463"/>
                </a:lnSpc>
              </a:pP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anticipate increased marketing costs.</a:t>
              </a:r>
            </a:p>
          </p:txBody>
        </p:sp>
      </p:grpSp>
      <p:sp>
        <p:nvSpPr>
          <p:cNvPr id="105" name="TextBox 2" descr="" title="">
            <a:extLst>
              <a:ext uri="{FF2B5EF4-FFF2-40B4-BE49-F238E27FC236}">
                <a16:creationId xmlns:a16="http://schemas.microsoft.com/office/drawing/2014/main" id="{D97FD5CE-2DB7-5923-D632-AF8B2B0E6589}"/>
              </a:ext>
            </a:extLst>
          </p:cNvPr>
          <p:cNvSpPr txBox="1"/>
          <p:nvPr/>
        </p:nvSpPr>
        <p:spPr>
          <a:xfrm rot="21600000">
            <a:off x="2635539" y="183666"/>
            <a:ext cx="9323125" cy="1499712"/>
          </a:xfrm>
          <a:prstGeom prst="rect">
            <a:avLst/>
          </a:prstGeom>
        </p:spPr>
        <p:txBody>
          <a:bodyPr lIns="0" tIns="32400" rIns="0" bIns="0" rtlCol="0" anchor="t"/>
          <a:lstStyle/>
          <a:p>
            <a:pPr algn="r">
              <a:lnSpc>
                <a:spcPts val="3100"/>
              </a:lnSpc>
              <a:spcBef>
                <a:spcPts val="200"/>
              </a:spcBef>
            </a:pPr>
            <a:r>
              <a:rPr lang="en-US" sz="3600" b="1" i="0" spc="0" dirty="0">
                <a:solidFill>
                  <a:schemeClr val="accent1"/>
                </a:solidFill>
                <a:latin typeface="+mj-lt"/>
              </a:rPr>
              <a:t>Banning personalized digital ads would bring a wide range of potential consequences, especially for SMB advertisers in Europe.</a:t>
            </a:r>
          </a:p>
        </p:txBody>
      </p:sp>
    </p:spTree>
    <p:extLst>
      <p:ext uri="{BB962C8B-B14F-4D97-AF65-F5344CB8AC3E}">
        <p14:creationId xmlns:p14="http://schemas.microsoft.com/office/powerpoint/2010/main" val="2561814969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 descr="" title="">
            <a:extLst>
              <a:ext uri="{FF2B5EF4-FFF2-40B4-BE49-F238E27FC236}">
                <a16:creationId xmlns:a16="http://schemas.microsoft.com/office/drawing/2014/main" id="{9094EACA-BE09-CF15-559A-42A5FFC9CC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6" name="Title 5" descr="" title="">
            <a:extLst>
              <a:ext uri="{FF2B5EF4-FFF2-40B4-BE49-F238E27FC236}">
                <a16:creationId xmlns:a16="http://schemas.microsoft.com/office/drawing/2014/main" id="{FD159E4C-E81C-EA25-D60C-3F094270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i="0" spc="0" dirty="0"/>
              <a:t>Limiting </a:t>
            </a:r>
            <a:r>
              <a:rPr lang="en-US" sz="4000" b="1" i="0" spc="0" dirty="0" err="1"/>
              <a:t>personalised</a:t>
            </a:r>
            <a:r>
              <a:rPr lang="en-US" sz="4000" b="1" i="0" spc="0" dirty="0"/>
              <a:t> digital ads impacts the individual</a:t>
            </a:r>
            <a:br>
              <a:rPr lang="en-US" sz="4000" b="1" i="0" spc="0" dirty="0"/>
            </a:br>
            <a:endParaRPr lang="en-US" dirty="0"/>
          </a:p>
        </p:txBody>
      </p:sp>
      <p:grpSp>
        <p:nvGrpSpPr>
          <p:cNvPr id="28" name="Group 27" descr="" title="">
            <a:extLst>
              <a:ext uri="{FF2B5EF4-FFF2-40B4-BE49-F238E27FC236}">
                <a16:creationId xmlns:a16="http://schemas.microsoft.com/office/drawing/2014/main" id="{C5E436AF-0BCC-A2A4-D65A-3896F831A33B}"/>
              </a:ext>
            </a:extLst>
          </p:cNvPr>
          <p:cNvGrpSpPr/>
          <p:nvPr/>
        </p:nvGrpSpPr>
        <p:grpSpPr>
          <a:xfrm>
            <a:off x="1778389" y="1048646"/>
            <a:ext cx="8635221" cy="4760708"/>
            <a:chOff x="1846260" y="1960767"/>
            <a:chExt cx="7817702" cy="3934916"/>
          </a:xfrm>
        </p:grpSpPr>
        <p:pic>
          <p:nvPicPr>
            <p:cNvPr id="7" name="Picture 7" descr="" title="">
              <a:extLst>
                <a:ext uri="{FF2B5EF4-FFF2-40B4-BE49-F238E27FC236}">
                  <a16:creationId xmlns:a16="http://schemas.microsoft.com/office/drawing/2014/main" id="{C4B69EE8-4069-31C6-5992-30E919F76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rcRect/>
            <a:stretch>
              <a:fillRect/>
            </a:stretch>
          </p:blipFill>
          <p:spPr>
            <a:xfrm rot="21600000">
              <a:off x="1846260" y="1960767"/>
              <a:ext cx="2459315" cy="2370287"/>
            </a:xfrm>
            <a:prstGeom prst="rect">
              <a:avLst/>
            </a:prstGeom>
          </p:spPr>
        </p:pic>
        <p:pic>
          <p:nvPicPr>
            <p:cNvPr id="8" name="Picture 12" descr="" title="">
              <a:extLst>
                <a:ext uri="{FF2B5EF4-FFF2-40B4-BE49-F238E27FC236}">
                  <a16:creationId xmlns:a16="http://schemas.microsoft.com/office/drawing/2014/main" id="{C35E9014-B0D2-71E3-2E01-9E97CB6C5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rcRect/>
            <a:stretch>
              <a:fillRect/>
            </a:stretch>
          </p:blipFill>
          <p:spPr>
            <a:xfrm rot="21600000">
              <a:off x="3626972" y="1961643"/>
              <a:ext cx="2459315" cy="2370287"/>
            </a:xfrm>
            <a:prstGeom prst="rect">
              <a:avLst/>
            </a:prstGeom>
          </p:spPr>
        </p:pic>
        <p:pic>
          <p:nvPicPr>
            <p:cNvPr id="9" name="Picture 17" descr="" title="">
              <a:extLst>
                <a:ext uri="{FF2B5EF4-FFF2-40B4-BE49-F238E27FC236}">
                  <a16:creationId xmlns:a16="http://schemas.microsoft.com/office/drawing/2014/main" id="{9BC7E14C-009B-8901-0C53-3685106DC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 rot="21600000">
              <a:off x="5420910" y="1962672"/>
              <a:ext cx="2459315" cy="2370287"/>
            </a:xfrm>
            <a:prstGeom prst="rect">
              <a:avLst/>
            </a:prstGeom>
          </p:spPr>
        </p:pic>
        <p:pic>
          <p:nvPicPr>
            <p:cNvPr id="10" name="Picture 22" descr="" title="">
              <a:extLst>
                <a:ext uri="{FF2B5EF4-FFF2-40B4-BE49-F238E27FC236}">
                  <a16:creationId xmlns:a16="http://schemas.microsoft.com/office/drawing/2014/main" id="{DC7DD8DA-AB58-A465-93D1-4702621BC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 rot="21600000">
              <a:off x="7204647" y="1961643"/>
              <a:ext cx="2459315" cy="2370287"/>
            </a:xfrm>
            <a:prstGeom prst="rect">
              <a:avLst/>
            </a:prstGeom>
          </p:spPr>
        </p:pic>
        <p:grpSp>
          <p:nvGrpSpPr>
            <p:cNvPr id="12" name="Group 4" descr="" title="">
              <a:extLst>
                <a:ext uri="{FF2B5EF4-FFF2-40B4-BE49-F238E27FC236}">
                  <a16:creationId xmlns:a16="http://schemas.microsoft.com/office/drawing/2014/main" id="{1CD8C2C0-8110-3B07-8D77-F32FE4CDA670}"/>
                </a:ext>
              </a:extLst>
            </p:cNvPr>
            <p:cNvGrpSpPr/>
            <p:nvPr/>
          </p:nvGrpSpPr>
          <p:grpSpPr>
            <a:xfrm rot="21600000">
              <a:off x="2271192" y="2568773"/>
              <a:ext cx="1665061" cy="3324681"/>
              <a:chOff x="1287489" y="1526567"/>
              <a:chExt cx="1706318" cy="2845623"/>
            </a:xfrm>
          </p:grpSpPr>
          <p:sp>
            <p:nvSpPr>
              <p:cNvPr id="13" name="Freeform 3" descr="" title="">
                <a:extLst>
                  <a:ext uri="{FF2B5EF4-FFF2-40B4-BE49-F238E27FC236}">
                    <a16:creationId xmlns:a16="http://schemas.microsoft.com/office/drawing/2014/main" id="{AF1AB330-FDD9-77D4-F769-08E8FD2BF6FB}"/>
                  </a:ext>
                </a:extLst>
              </p:cNvPr>
              <p:cNvSpPr/>
              <p:nvPr/>
            </p:nvSpPr>
            <p:spPr>
              <a:xfrm>
                <a:off x="1287489" y="1526567"/>
                <a:ext cx="1706318" cy="2845623"/>
              </a:xfrm>
              <a:custGeom>
                <a:avLst/>
                <a:gdLst/>
                <a:ahLst/>
                <a:cxnLst/>
                <a:rect l="0" t="0" r="0" b="0"/>
                <a:pathLst>
                  <a:path w="302914" h="235791">
                    <a:moveTo>
                      <a:pt x="292408" y="0"/>
                    </a:moveTo>
                    <a:lnTo>
                      <a:pt x="10487" y="0"/>
                    </a:lnTo>
                    <a:cubicBezTo>
                      <a:pt x="4705" y="0"/>
                      <a:pt x="0" y="4705"/>
                      <a:pt x="0" y="10497"/>
                    </a:cubicBezTo>
                    <a:lnTo>
                      <a:pt x="0" y="225295"/>
                    </a:lnTo>
                    <a:cubicBezTo>
                      <a:pt x="0" y="231067"/>
                      <a:pt x="4705" y="235791"/>
                      <a:pt x="10497" y="235791"/>
                    </a:cubicBezTo>
                    <a:lnTo>
                      <a:pt x="292417" y="235791"/>
                    </a:lnTo>
                    <a:cubicBezTo>
                      <a:pt x="298199" y="235791"/>
                      <a:pt x="302914" y="231076"/>
                      <a:pt x="302914" y="225295"/>
                    </a:cubicBezTo>
                    <a:lnTo>
                      <a:pt x="302914" y="10497"/>
                    </a:lnTo>
                    <a:cubicBezTo>
                      <a:pt x="302895" y="4705"/>
                      <a:pt x="298190" y="0"/>
                      <a:pt x="292408" y="0"/>
                    </a:cubicBezTo>
                    <a:close/>
                  </a:path>
                </a:pathLst>
              </a:custGeom>
              <a:solidFill>
                <a:srgbClr val="D4E3EB">
                  <a:alpha val="28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" name="TextBox 5" descr="" title="">
              <a:extLst>
                <a:ext uri="{FF2B5EF4-FFF2-40B4-BE49-F238E27FC236}">
                  <a16:creationId xmlns:a16="http://schemas.microsoft.com/office/drawing/2014/main" id="{9B5205F4-FB01-B550-84BB-D9153CC58AAE}"/>
                </a:ext>
              </a:extLst>
            </p:cNvPr>
            <p:cNvSpPr txBox="1"/>
            <p:nvPr/>
          </p:nvSpPr>
          <p:spPr>
            <a:xfrm rot="21600000">
              <a:off x="2357741" y="4083197"/>
              <a:ext cx="1523718" cy="1012696"/>
            </a:xfrm>
            <a:prstGeom prst="rect">
              <a:avLst/>
            </a:prstGeom>
          </p:spPr>
          <p:txBody>
            <a:bodyPr lIns="0" tIns="14400" rIns="0" bIns="0" rtlCol="0" anchor="t"/>
            <a:lstStyle/>
            <a:p>
              <a:pPr algn="ctr">
                <a:lnSpc>
                  <a:spcPts val="1365"/>
                </a:lnSpc>
              </a:pP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of EU Publishers would increase the number of ads on their content if unable to use </a:t>
              </a:r>
              <a:r>
                <a:rPr lang="en-US" sz="1400" b="0" i="0" spc="0" dirty="0" err="1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personalised</a:t>
              </a: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 digital ads.</a:t>
              </a:r>
            </a:p>
          </p:txBody>
        </p:sp>
        <p:sp>
          <p:nvSpPr>
            <p:cNvPr id="15" name="TextBox 6" descr="" title="">
              <a:extLst>
                <a:ext uri="{FF2B5EF4-FFF2-40B4-BE49-F238E27FC236}">
                  <a16:creationId xmlns:a16="http://schemas.microsoft.com/office/drawing/2014/main" id="{679049D8-D385-6082-3A92-AC9A00CF8FC5}"/>
                </a:ext>
              </a:extLst>
            </p:cNvPr>
            <p:cNvSpPr txBox="1"/>
            <p:nvPr/>
          </p:nvSpPr>
          <p:spPr>
            <a:xfrm rot="21600000">
              <a:off x="2581470" y="3493923"/>
              <a:ext cx="1094469" cy="534169"/>
            </a:xfrm>
            <a:prstGeom prst="rect">
              <a:avLst/>
            </a:prstGeom>
          </p:spPr>
          <p:txBody>
            <a:bodyPr lIns="0" tIns="4320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0" i="0" spc="0" dirty="0">
                  <a:solidFill>
                    <a:srgbClr val="FF8E24">
                      <a:alpha val="100000"/>
                    </a:srgbClr>
                  </a:solidFill>
                  <a:latin typeface="Work Sans"/>
                </a:rPr>
                <a:t>80%</a:t>
              </a:r>
            </a:p>
          </p:txBody>
        </p:sp>
        <p:grpSp>
          <p:nvGrpSpPr>
            <p:cNvPr id="16" name="Group 9" descr="" title="">
              <a:extLst>
                <a:ext uri="{FF2B5EF4-FFF2-40B4-BE49-F238E27FC236}">
                  <a16:creationId xmlns:a16="http://schemas.microsoft.com/office/drawing/2014/main" id="{5B30C961-4DE1-6926-C2A4-3E3024540898}"/>
                </a:ext>
              </a:extLst>
            </p:cNvPr>
            <p:cNvGrpSpPr/>
            <p:nvPr/>
          </p:nvGrpSpPr>
          <p:grpSpPr>
            <a:xfrm rot="21600000">
              <a:off x="4051790" y="2569802"/>
              <a:ext cx="1665061" cy="3324681"/>
              <a:chOff x="3068087" y="1527596"/>
              <a:chExt cx="1706318" cy="2845623"/>
            </a:xfrm>
          </p:grpSpPr>
          <p:sp>
            <p:nvSpPr>
              <p:cNvPr id="17" name="Freeform 8" descr="" title="">
                <a:extLst>
                  <a:ext uri="{FF2B5EF4-FFF2-40B4-BE49-F238E27FC236}">
                    <a16:creationId xmlns:a16="http://schemas.microsoft.com/office/drawing/2014/main" id="{718F5308-4BDC-1AB3-290C-8343E39D2EAE}"/>
                  </a:ext>
                </a:extLst>
              </p:cNvPr>
              <p:cNvSpPr/>
              <p:nvPr/>
            </p:nvSpPr>
            <p:spPr>
              <a:xfrm>
                <a:off x="3068087" y="1527596"/>
                <a:ext cx="1706318" cy="2845623"/>
              </a:xfrm>
              <a:custGeom>
                <a:avLst/>
                <a:gdLst/>
                <a:ahLst/>
                <a:cxnLst/>
                <a:rect l="0" t="0" r="0" b="0"/>
                <a:pathLst>
                  <a:path w="302914" h="235791">
                    <a:moveTo>
                      <a:pt x="292408" y="0"/>
                    </a:moveTo>
                    <a:lnTo>
                      <a:pt x="10487" y="0"/>
                    </a:lnTo>
                    <a:cubicBezTo>
                      <a:pt x="4705" y="0"/>
                      <a:pt x="0" y="4705"/>
                      <a:pt x="0" y="10497"/>
                    </a:cubicBezTo>
                    <a:lnTo>
                      <a:pt x="0" y="225295"/>
                    </a:lnTo>
                    <a:cubicBezTo>
                      <a:pt x="0" y="231067"/>
                      <a:pt x="4705" y="235791"/>
                      <a:pt x="10497" y="235791"/>
                    </a:cubicBezTo>
                    <a:lnTo>
                      <a:pt x="292417" y="235791"/>
                    </a:lnTo>
                    <a:cubicBezTo>
                      <a:pt x="298199" y="235791"/>
                      <a:pt x="302914" y="231076"/>
                      <a:pt x="302914" y="225295"/>
                    </a:cubicBezTo>
                    <a:lnTo>
                      <a:pt x="302914" y="10497"/>
                    </a:lnTo>
                    <a:cubicBezTo>
                      <a:pt x="302895" y="4705"/>
                      <a:pt x="298190" y="0"/>
                      <a:pt x="292408" y="0"/>
                    </a:cubicBezTo>
                    <a:close/>
                  </a:path>
                </a:pathLst>
              </a:custGeom>
              <a:solidFill>
                <a:srgbClr val="D4E3EB">
                  <a:alpha val="28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TextBox 10" descr="" title="">
              <a:extLst>
                <a:ext uri="{FF2B5EF4-FFF2-40B4-BE49-F238E27FC236}">
                  <a16:creationId xmlns:a16="http://schemas.microsoft.com/office/drawing/2014/main" id="{054B82A5-6BF0-4534-678E-E20F77DE2E26}"/>
                </a:ext>
              </a:extLst>
            </p:cNvPr>
            <p:cNvSpPr txBox="1"/>
            <p:nvPr/>
          </p:nvSpPr>
          <p:spPr>
            <a:xfrm rot="21600000">
              <a:off x="4134535" y="4102848"/>
              <a:ext cx="1523718" cy="1624765"/>
            </a:xfrm>
            <a:prstGeom prst="rect">
              <a:avLst/>
            </a:prstGeom>
          </p:spPr>
          <p:txBody>
            <a:bodyPr lIns="0" tIns="14400" rIns="0" bIns="0" rtlCol="0" anchor="t"/>
            <a:lstStyle/>
            <a:p>
              <a:pPr algn="ctr">
                <a:lnSpc>
                  <a:spcPts val="1365"/>
                </a:lnSpc>
              </a:pP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of EU SMBs surveyed that currently use </a:t>
              </a:r>
              <a:r>
                <a:rPr lang="en-US" sz="1400" b="0" i="0" spc="0" dirty="0" err="1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personalised</a:t>
              </a: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 digital ads claimed they would increase the prices of their products or services if they could no longer use </a:t>
              </a:r>
              <a:r>
                <a:rPr lang="en-US" sz="1400" b="0" i="0" spc="0" dirty="0" err="1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personalised</a:t>
              </a: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 digital ads.</a:t>
              </a:r>
            </a:p>
          </p:txBody>
        </p:sp>
        <p:sp>
          <p:nvSpPr>
            <p:cNvPr id="19" name="TextBox 11" descr="" title="">
              <a:extLst>
                <a:ext uri="{FF2B5EF4-FFF2-40B4-BE49-F238E27FC236}">
                  <a16:creationId xmlns:a16="http://schemas.microsoft.com/office/drawing/2014/main" id="{DD42DE1A-25DD-A6EF-D558-04BFF1DFA5E0}"/>
                </a:ext>
              </a:extLst>
            </p:cNvPr>
            <p:cNvSpPr txBox="1"/>
            <p:nvPr/>
          </p:nvSpPr>
          <p:spPr>
            <a:xfrm rot="21600000">
              <a:off x="4362162" y="3494800"/>
              <a:ext cx="1094469" cy="534169"/>
            </a:xfrm>
            <a:prstGeom prst="rect">
              <a:avLst/>
            </a:prstGeom>
          </p:spPr>
          <p:txBody>
            <a:bodyPr lIns="0" tIns="4320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0" i="0" spc="0">
                  <a:solidFill>
                    <a:srgbClr val="FF8E24">
                      <a:alpha val="100000"/>
                    </a:srgbClr>
                  </a:solidFill>
                  <a:latin typeface="Work Sans"/>
                </a:rPr>
                <a:t>47%</a:t>
              </a:r>
            </a:p>
          </p:txBody>
        </p:sp>
        <p:grpSp>
          <p:nvGrpSpPr>
            <p:cNvPr id="20" name="Group 14" descr="" title="">
              <a:extLst>
                <a:ext uri="{FF2B5EF4-FFF2-40B4-BE49-F238E27FC236}">
                  <a16:creationId xmlns:a16="http://schemas.microsoft.com/office/drawing/2014/main" id="{D6A09C1A-3C17-D176-1C25-2C6FE6F8C334}"/>
                </a:ext>
              </a:extLst>
            </p:cNvPr>
            <p:cNvGrpSpPr/>
            <p:nvPr/>
          </p:nvGrpSpPr>
          <p:grpSpPr>
            <a:xfrm rot="21600000">
              <a:off x="5845643" y="2571002"/>
              <a:ext cx="1665061" cy="3324681"/>
              <a:chOff x="4861940" y="1528796"/>
              <a:chExt cx="1706318" cy="2845623"/>
            </a:xfrm>
          </p:grpSpPr>
          <p:sp>
            <p:nvSpPr>
              <p:cNvPr id="21" name="Freeform 13" descr="" title="">
                <a:extLst>
                  <a:ext uri="{FF2B5EF4-FFF2-40B4-BE49-F238E27FC236}">
                    <a16:creationId xmlns:a16="http://schemas.microsoft.com/office/drawing/2014/main" id="{4BBFE45F-E3E8-3599-13D5-2278C0574627}"/>
                  </a:ext>
                </a:extLst>
              </p:cNvPr>
              <p:cNvSpPr/>
              <p:nvPr/>
            </p:nvSpPr>
            <p:spPr>
              <a:xfrm>
                <a:off x="4861940" y="1528796"/>
                <a:ext cx="1706318" cy="2845623"/>
              </a:xfrm>
              <a:custGeom>
                <a:avLst/>
                <a:gdLst/>
                <a:ahLst/>
                <a:cxnLst/>
                <a:rect l="0" t="0" r="0" b="0"/>
                <a:pathLst>
                  <a:path w="302914" h="235791">
                    <a:moveTo>
                      <a:pt x="292408" y="0"/>
                    </a:moveTo>
                    <a:lnTo>
                      <a:pt x="10487" y="0"/>
                    </a:lnTo>
                    <a:cubicBezTo>
                      <a:pt x="4705" y="0"/>
                      <a:pt x="0" y="4705"/>
                      <a:pt x="0" y="10497"/>
                    </a:cubicBezTo>
                    <a:lnTo>
                      <a:pt x="0" y="225295"/>
                    </a:lnTo>
                    <a:cubicBezTo>
                      <a:pt x="0" y="231067"/>
                      <a:pt x="4705" y="235791"/>
                      <a:pt x="10497" y="235791"/>
                    </a:cubicBezTo>
                    <a:lnTo>
                      <a:pt x="292417" y="235791"/>
                    </a:lnTo>
                    <a:cubicBezTo>
                      <a:pt x="298199" y="235791"/>
                      <a:pt x="302914" y="231076"/>
                      <a:pt x="302914" y="225295"/>
                    </a:cubicBezTo>
                    <a:lnTo>
                      <a:pt x="302914" y="10497"/>
                    </a:lnTo>
                    <a:cubicBezTo>
                      <a:pt x="302895" y="4705"/>
                      <a:pt x="298190" y="0"/>
                      <a:pt x="292408" y="0"/>
                    </a:cubicBezTo>
                    <a:close/>
                  </a:path>
                </a:pathLst>
              </a:custGeom>
              <a:solidFill>
                <a:srgbClr val="D4E3EB">
                  <a:alpha val="28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" name="TextBox 15" descr="" title="">
              <a:extLst>
                <a:ext uri="{FF2B5EF4-FFF2-40B4-BE49-F238E27FC236}">
                  <a16:creationId xmlns:a16="http://schemas.microsoft.com/office/drawing/2014/main" id="{8BAB0C29-D210-1AB0-7497-D0DCB1EFCF47}"/>
                </a:ext>
              </a:extLst>
            </p:cNvPr>
            <p:cNvSpPr txBox="1"/>
            <p:nvPr/>
          </p:nvSpPr>
          <p:spPr>
            <a:xfrm rot="21600000">
              <a:off x="5928492" y="4163208"/>
              <a:ext cx="1523718" cy="1213009"/>
            </a:xfrm>
            <a:prstGeom prst="rect">
              <a:avLst/>
            </a:prstGeom>
          </p:spPr>
          <p:txBody>
            <a:bodyPr lIns="0" tIns="14400" rIns="0" bIns="0" rtlCol="0" anchor="t"/>
            <a:lstStyle/>
            <a:p>
              <a:pPr algn="ctr">
                <a:lnSpc>
                  <a:spcPts val="1365"/>
                </a:lnSpc>
              </a:pP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of EU Publishers indicated they would decrease content production if unable to use </a:t>
              </a:r>
              <a:r>
                <a:rPr lang="en-US" sz="1400" b="0" i="0" spc="0" dirty="0" err="1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personalised</a:t>
              </a: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 digital advertising.</a:t>
              </a:r>
            </a:p>
          </p:txBody>
        </p:sp>
        <p:sp>
          <p:nvSpPr>
            <p:cNvPr id="23" name="TextBox 16" descr="" title="">
              <a:extLst>
                <a:ext uri="{FF2B5EF4-FFF2-40B4-BE49-F238E27FC236}">
                  <a16:creationId xmlns:a16="http://schemas.microsoft.com/office/drawing/2014/main" id="{C2EA4025-9C1D-4F6C-61F5-E03652ABB764}"/>
                </a:ext>
              </a:extLst>
            </p:cNvPr>
            <p:cNvSpPr txBox="1"/>
            <p:nvPr/>
          </p:nvSpPr>
          <p:spPr>
            <a:xfrm rot="21600000">
              <a:off x="6156148" y="3495828"/>
              <a:ext cx="1094469" cy="534169"/>
            </a:xfrm>
            <a:prstGeom prst="rect">
              <a:avLst/>
            </a:prstGeom>
          </p:spPr>
          <p:txBody>
            <a:bodyPr lIns="0" tIns="4320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0" i="0" spc="0">
                  <a:solidFill>
                    <a:srgbClr val="FF8E24">
                      <a:alpha val="100000"/>
                    </a:srgbClr>
                  </a:solidFill>
                  <a:latin typeface="Work Sans"/>
                </a:rPr>
                <a:t>44%</a:t>
              </a:r>
            </a:p>
          </p:txBody>
        </p:sp>
        <p:grpSp>
          <p:nvGrpSpPr>
            <p:cNvPr id="24" name="Group 19" descr="" title="">
              <a:extLst>
                <a:ext uri="{FF2B5EF4-FFF2-40B4-BE49-F238E27FC236}">
                  <a16:creationId xmlns:a16="http://schemas.microsoft.com/office/drawing/2014/main" id="{6E79E8AB-E2C0-3813-C171-149E863F891F}"/>
                </a:ext>
              </a:extLst>
            </p:cNvPr>
            <p:cNvGrpSpPr/>
            <p:nvPr/>
          </p:nvGrpSpPr>
          <p:grpSpPr>
            <a:xfrm rot="21600000">
              <a:off x="7629294" y="2569802"/>
              <a:ext cx="1665061" cy="3324681"/>
              <a:chOff x="6645591" y="1527596"/>
              <a:chExt cx="1706318" cy="2845623"/>
            </a:xfrm>
          </p:grpSpPr>
          <p:sp>
            <p:nvSpPr>
              <p:cNvPr id="25" name="Freeform 18" descr="" title="">
                <a:extLst>
                  <a:ext uri="{FF2B5EF4-FFF2-40B4-BE49-F238E27FC236}">
                    <a16:creationId xmlns:a16="http://schemas.microsoft.com/office/drawing/2014/main" id="{678FE372-0404-D3F4-FA6B-A5E487271739}"/>
                  </a:ext>
                </a:extLst>
              </p:cNvPr>
              <p:cNvSpPr/>
              <p:nvPr/>
            </p:nvSpPr>
            <p:spPr>
              <a:xfrm>
                <a:off x="6645591" y="1527596"/>
                <a:ext cx="1706318" cy="2845623"/>
              </a:xfrm>
              <a:custGeom>
                <a:avLst/>
                <a:gdLst/>
                <a:ahLst/>
                <a:cxnLst/>
                <a:rect l="0" t="0" r="0" b="0"/>
                <a:pathLst>
                  <a:path w="302914" h="235791">
                    <a:moveTo>
                      <a:pt x="292408" y="0"/>
                    </a:moveTo>
                    <a:lnTo>
                      <a:pt x="10487" y="0"/>
                    </a:lnTo>
                    <a:cubicBezTo>
                      <a:pt x="4705" y="0"/>
                      <a:pt x="0" y="4705"/>
                      <a:pt x="0" y="10497"/>
                    </a:cubicBezTo>
                    <a:lnTo>
                      <a:pt x="0" y="225295"/>
                    </a:lnTo>
                    <a:cubicBezTo>
                      <a:pt x="0" y="231067"/>
                      <a:pt x="4705" y="235791"/>
                      <a:pt x="10497" y="235791"/>
                    </a:cubicBezTo>
                    <a:lnTo>
                      <a:pt x="292417" y="235791"/>
                    </a:lnTo>
                    <a:cubicBezTo>
                      <a:pt x="298199" y="235791"/>
                      <a:pt x="302914" y="231076"/>
                      <a:pt x="302914" y="225295"/>
                    </a:cubicBezTo>
                    <a:lnTo>
                      <a:pt x="302914" y="10497"/>
                    </a:lnTo>
                    <a:cubicBezTo>
                      <a:pt x="302895" y="4705"/>
                      <a:pt x="298190" y="0"/>
                      <a:pt x="292408" y="0"/>
                    </a:cubicBezTo>
                    <a:close/>
                  </a:path>
                </a:pathLst>
              </a:custGeom>
              <a:solidFill>
                <a:srgbClr val="D4E3EB">
                  <a:alpha val="28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" name="TextBox 20" descr="" title="">
              <a:extLst>
                <a:ext uri="{FF2B5EF4-FFF2-40B4-BE49-F238E27FC236}">
                  <a16:creationId xmlns:a16="http://schemas.microsoft.com/office/drawing/2014/main" id="{4DF9D2E3-3A65-01C5-88AF-0D0AA29BB937}"/>
                </a:ext>
              </a:extLst>
            </p:cNvPr>
            <p:cNvSpPr txBox="1"/>
            <p:nvPr/>
          </p:nvSpPr>
          <p:spPr>
            <a:xfrm rot="21600000">
              <a:off x="7712239" y="4162179"/>
              <a:ext cx="1523718" cy="1213009"/>
            </a:xfrm>
            <a:prstGeom prst="rect">
              <a:avLst/>
            </a:prstGeom>
          </p:spPr>
          <p:txBody>
            <a:bodyPr lIns="0" tIns="14400" rIns="0" bIns="0" rtlCol="0" anchor="t"/>
            <a:lstStyle/>
            <a:p>
              <a:pPr algn="ctr">
                <a:lnSpc>
                  <a:spcPts val="1365"/>
                </a:lnSpc>
              </a:pP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of EU publishers surveyed would add a paywall or move to a subscription model if unable to use </a:t>
              </a:r>
              <a:r>
                <a:rPr lang="en-US" sz="1400" b="0" i="0" spc="0" dirty="0" err="1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personalised</a:t>
              </a:r>
              <a:r>
                <a:rPr lang="en-US" sz="1400" b="0" i="0" spc="0" dirty="0">
                  <a:solidFill>
                    <a:srgbClr val="464646">
                      <a:alpha val="100000"/>
                    </a:srgbClr>
                  </a:solidFill>
                  <a:latin typeface="Archivo"/>
                </a:rPr>
                <a:t> digital advertising.</a:t>
              </a:r>
            </a:p>
          </p:txBody>
        </p:sp>
        <p:sp>
          <p:nvSpPr>
            <p:cNvPr id="27" name="TextBox 21" descr="" title="">
              <a:extLst>
                <a:ext uri="{FF2B5EF4-FFF2-40B4-BE49-F238E27FC236}">
                  <a16:creationId xmlns:a16="http://schemas.microsoft.com/office/drawing/2014/main" id="{B65DBA2C-9197-D9CB-384B-7E0B8CD8EC9A}"/>
                </a:ext>
              </a:extLst>
            </p:cNvPr>
            <p:cNvSpPr txBox="1"/>
            <p:nvPr/>
          </p:nvSpPr>
          <p:spPr>
            <a:xfrm rot="21600000">
              <a:off x="7939895" y="3494800"/>
              <a:ext cx="1094469" cy="534169"/>
            </a:xfrm>
            <a:prstGeom prst="rect">
              <a:avLst/>
            </a:prstGeom>
          </p:spPr>
          <p:txBody>
            <a:bodyPr lIns="0" tIns="4320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0" i="0" spc="0">
                  <a:solidFill>
                    <a:srgbClr val="FF8E24">
                      <a:alpha val="100000"/>
                    </a:srgbClr>
                  </a:solidFill>
                  <a:latin typeface="Work Sans"/>
                </a:rPr>
                <a:t>56%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2183903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6F185C39-C3B5-8C0A-19AC-3DFCA8203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 descr="" title="">
            <a:extLst>
              <a:ext uri="{FF2B5EF4-FFF2-40B4-BE49-F238E27FC236}">
                <a16:creationId xmlns:a16="http://schemas.microsoft.com/office/drawing/2014/main" id="{B287771D-95F5-8803-BCD5-23BCBBBB3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123" y="380058"/>
            <a:ext cx="9044763" cy="1007723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Companies Must Find an Internal Compass at a Time of Change</a:t>
            </a:r>
          </a:p>
        </p:txBody>
      </p:sp>
      <p:sp>
        <p:nvSpPr>
          <p:cNvPr id="27" name="Rectangle: Rounded Corners 26" descr="" title="">
            <a:extLst>
              <a:ext uri="{FF2B5EF4-FFF2-40B4-BE49-F238E27FC236}">
                <a16:creationId xmlns:a16="http://schemas.microsoft.com/office/drawing/2014/main" id="{FD96BC20-3BCE-F257-4381-04B2905E0ACB}"/>
              </a:ext>
            </a:extLst>
          </p:cNvPr>
          <p:cNvSpPr/>
          <p:nvPr/>
        </p:nvSpPr>
        <p:spPr>
          <a:xfrm>
            <a:off x="2301006" y="1526897"/>
            <a:ext cx="3183017" cy="19021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138664" tIns="138664" rIns="138664" bIns="138664" numCol="1" spcCol="1270" anchor="ctr" anchorCtr="0"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Innovation, growth, competitiveness and digital transformation</a:t>
            </a:r>
          </a:p>
        </p:txBody>
      </p:sp>
      <p:sp>
        <p:nvSpPr>
          <p:cNvPr id="28" name="Rectangle: Rounded Corners 27" descr="" title="">
            <a:extLst>
              <a:ext uri="{FF2B5EF4-FFF2-40B4-BE49-F238E27FC236}">
                <a16:creationId xmlns:a16="http://schemas.microsoft.com/office/drawing/2014/main" id="{E9C8A7F1-0258-FB19-FAD7-389157C1C487}"/>
              </a:ext>
            </a:extLst>
          </p:cNvPr>
          <p:cNvSpPr/>
          <p:nvPr/>
        </p:nvSpPr>
        <p:spPr>
          <a:xfrm>
            <a:off x="6707978" y="1526897"/>
            <a:ext cx="3183017" cy="19021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138664" tIns="138664" rIns="138664" bIns="138664" numCol="1" spcCol="1270" anchor="ctr" anchorCtr="0"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Managing proportionately new and old digital risks and uncertainties </a:t>
            </a:r>
          </a:p>
        </p:txBody>
      </p:sp>
      <p:sp>
        <p:nvSpPr>
          <p:cNvPr id="29" name="Rectangle 28" descr="" title="">
            <a:extLst>
              <a:ext uri="{FF2B5EF4-FFF2-40B4-BE49-F238E27FC236}">
                <a16:creationId xmlns:a16="http://schemas.microsoft.com/office/drawing/2014/main" id="{0097C3BE-574E-2B64-403A-B9F52600F39C}"/>
              </a:ext>
            </a:extLst>
          </p:cNvPr>
          <p:cNvSpPr/>
          <p:nvPr/>
        </p:nvSpPr>
        <p:spPr>
          <a:xfrm>
            <a:off x="599911" y="4237779"/>
            <a:ext cx="3444315" cy="2141506"/>
          </a:xfrm>
          <a:prstGeom prst="rect">
            <a:avLst/>
          </a:prstGeom>
          <a:solidFill>
            <a:srgbClr val="C9FEFF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138664" tIns="138664" rIns="138664" bIns="138664" numCol="1" spcCol="1270" anchor="ctr" anchorCtr="0">
            <a:noAutofit/>
          </a:bodyPr>
          <a:lstStyle/>
          <a:p>
            <a:pPr algn="ctr"/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Both need to remain agile among the disruption and uncertainty</a:t>
            </a:r>
          </a:p>
        </p:txBody>
      </p:sp>
      <p:sp>
        <p:nvSpPr>
          <p:cNvPr id="30" name="Rectangle 29" descr="" title="">
            <a:extLst>
              <a:ext uri="{FF2B5EF4-FFF2-40B4-BE49-F238E27FC236}">
                <a16:creationId xmlns:a16="http://schemas.microsoft.com/office/drawing/2014/main" id="{2D808A77-97E3-7C69-D4CC-4778DFACBD26}"/>
              </a:ext>
            </a:extLst>
          </p:cNvPr>
          <p:cNvSpPr/>
          <p:nvPr/>
        </p:nvSpPr>
        <p:spPr>
          <a:xfrm>
            <a:off x="4449699" y="4231953"/>
            <a:ext cx="3444315" cy="2147332"/>
          </a:xfrm>
          <a:prstGeom prst="rect">
            <a:avLst/>
          </a:prstGeom>
          <a:solidFill>
            <a:srgbClr val="C9FEFF"/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138664" tIns="138664" rIns="138664" bIns="138664" numCol="1" spcCol="1270" anchor="ctr" anchorCtr="0">
            <a:noAutofit/>
          </a:bodyPr>
          <a:lstStyle/>
          <a:p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View risk management as informed risk-taking, weighing the risks, benefits and loss of opportunities</a:t>
            </a:r>
          </a:p>
          <a:p>
            <a:pPr algn="ctr"/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Privacy and data professionals’ evolving and expanding roles</a:t>
            </a:r>
          </a:p>
          <a:p>
            <a:pPr algn="ctr"/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31" name="Rectangle 30" descr="" title="">
            <a:extLst>
              <a:ext uri="{FF2B5EF4-FFF2-40B4-BE49-F238E27FC236}">
                <a16:creationId xmlns:a16="http://schemas.microsoft.com/office/drawing/2014/main" id="{4F1E5D15-DD5E-72B4-21DC-8649C35C23C6}"/>
              </a:ext>
            </a:extLst>
          </p:cNvPr>
          <p:cNvSpPr/>
          <p:nvPr/>
        </p:nvSpPr>
        <p:spPr>
          <a:xfrm>
            <a:off x="8299487" y="4231953"/>
            <a:ext cx="3444314" cy="2147332"/>
          </a:xfrm>
          <a:prstGeom prst="rect">
            <a:avLst/>
          </a:prstGeom>
          <a:solidFill>
            <a:srgbClr val="C9FEFF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0" vert="horz" wrap="square" lIns="138664" tIns="138664" rIns="138664" bIns="138664" numCol="1" spcCol="1270" anchor="ctr" anchorCtr="0">
            <a:noAutofit/>
          </a:bodyPr>
          <a:lstStyle/>
          <a:p>
            <a:endParaRPr lang="en-GB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Overhaul of skillsets and digital and data proficiency from the boardroom to the backroom  </a:t>
            </a: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32" name="Oval 31" descr="" title="">
            <a:extLst>
              <a:ext uri="{FF2B5EF4-FFF2-40B4-BE49-F238E27FC236}">
                <a16:creationId xmlns:a16="http://schemas.microsoft.com/office/drawing/2014/main" id="{9DFB2FC1-CE5B-9FF8-C13C-AB97C17CF1E3}"/>
              </a:ext>
            </a:extLst>
          </p:cNvPr>
          <p:cNvSpPr/>
          <p:nvPr/>
        </p:nvSpPr>
        <p:spPr>
          <a:xfrm>
            <a:off x="294558" y="3840601"/>
            <a:ext cx="610706" cy="610706"/>
          </a:xfrm>
          <a:prstGeom prst="ellipse">
            <a:avLst/>
          </a:prstGeom>
          <a:solidFill>
            <a:srgbClr val="C9FE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212079"/>
              <a:satOff val="2109"/>
              <a:lumOff val="342"/>
              <a:alphaOff val="0"/>
            </a:schemeClr>
          </a:fillRef>
          <a:effectRef idx="0">
            <a:schemeClr val="accent2">
              <a:tint val="50000"/>
              <a:hueOff val="-212079"/>
              <a:satOff val="2109"/>
              <a:lumOff val="34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lIns="36000" rIns="3600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1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33" name="Oval 32" descr="" title="">
            <a:extLst>
              <a:ext uri="{FF2B5EF4-FFF2-40B4-BE49-F238E27FC236}">
                <a16:creationId xmlns:a16="http://schemas.microsoft.com/office/drawing/2014/main" id="{1BEA4D97-8A35-B669-846C-F6B672F87CE0}"/>
              </a:ext>
            </a:extLst>
          </p:cNvPr>
          <p:cNvSpPr/>
          <p:nvPr/>
        </p:nvSpPr>
        <p:spPr>
          <a:xfrm>
            <a:off x="4144346" y="3840601"/>
            <a:ext cx="610706" cy="610706"/>
          </a:xfrm>
          <a:prstGeom prst="ellipse">
            <a:avLst/>
          </a:prstGeom>
          <a:solidFill>
            <a:srgbClr val="C9FE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424159"/>
              <a:satOff val="4218"/>
              <a:lumOff val="684"/>
              <a:alphaOff val="0"/>
            </a:schemeClr>
          </a:fillRef>
          <a:effectRef idx="0">
            <a:schemeClr val="accent2">
              <a:tint val="50000"/>
              <a:hueOff val="-424159"/>
              <a:satOff val="4218"/>
              <a:lumOff val="68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lIns="36000" rIns="3600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2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34" name="Oval 33" descr="" title="">
            <a:extLst>
              <a:ext uri="{FF2B5EF4-FFF2-40B4-BE49-F238E27FC236}">
                <a16:creationId xmlns:a16="http://schemas.microsoft.com/office/drawing/2014/main" id="{DB5A1707-0E3B-F47C-95E6-C6BEC7EF0BCA}"/>
              </a:ext>
            </a:extLst>
          </p:cNvPr>
          <p:cNvSpPr/>
          <p:nvPr/>
        </p:nvSpPr>
        <p:spPr>
          <a:xfrm>
            <a:off x="7994134" y="3840601"/>
            <a:ext cx="610706" cy="610706"/>
          </a:xfrm>
          <a:prstGeom prst="ellipse">
            <a:avLst/>
          </a:prstGeom>
          <a:solidFill>
            <a:srgbClr val="C9FE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636238"/>
              <a:satOff val="6328"/>
              <a:lumOff val="1026"/>
              <a:alphaOff val="0"/>
            </a:schemeClr>
          </a:fillRef>
          <a:effectRef idx="0">
            <a:schemeClr val="accent2">
              <a:tint val="50000"/>
              <a:hueOff val="-636238"/>
              <a:satOff val="6328"/>
              <a:lumOff val="102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lIns="36000" rIns="3600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3</a:t>
            </a:r>
            <a:endParaRPr lang="pt-BR" sz="2400" b="1" dirty="0">
              <a:solidFill>
                <a:schemeClr val="tx1"/>
              </a:solidFill>
            </a:endParaRPr>
          </a:p>
        </p:txBody>
      </p:sp>
      <p:sp>
        <p:nvSpPr>
          <p:cNvPr id="36" name="TextBox 35" descr="" title="">
            <a:extLst>
              <a:ext uri="{FF2B5EF4-FFF2-40B4-BE49-F238E27FC236}">
                <a16:creationId xmlns:a16="http://schemas.microsoft.com/office/drawing/2014/main" id="{0C6913FE-7BB6-15EE-0474-FFF660052407}"/>
              </a:ext>
            </a:extLst>
          </p:cNvPr>
          <p:cNvSpPr txBox="1"/>
          <p:nvPr/>
        </p:nvSpPr>
        <p:spPr>
          <a:xfrm>
            <a:off x="5484022" y="1766983"/>
            <a:ext cx="1223955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9600" b="1" dirty="0">
                <a:solidFill>
                  <a:srgbClr val="000000"/>
                </a:solidFill>
                <a:latin typeface="CiscoSansTT-ExtraLight"/>
                <a:ea typeface="Times New Roman" panose="02020603050405020304" pitchFamily="18" charset="0"/>
                <a:cs typeface="CiscoSansTT-ExtraLight"/>
              </a:rPr>
              <a:t>+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iscoSansTT-ExtraLight"/>
                <a:ea typeface="Times New Roman" panose="02020603050405020304" pitchFamily="18" charset="0"/>
                <a:cs typeface="CiscoSansTT-ExtraLight"/>
              </a:rPr>
              <a:t> </a:t>
            </a:r>
          </a:p>
        </p:txBody>
      </p:sp>
      <p:sp>
        <p:nvSpPr>
          <p:cNvPr id="2" name="TextBox 1" descr="" title="">
            <a:extLst>
              <a:ext uri="{FF2B5EF4-FFF2-40B4-BE49-F238E27FC236}">
                <a16:creationId xmlns:a16="http://schemas.microsoft.com/office/drawing/2014/main" id="{5A804DAF-F10F-7C57-A3D7-86872A67DFA9}"/>
              </a:ext>
            </a:extLst>
          </p:cNvPr>
          <p:cNvSpPr txBox="1"/>
          <p:nvPr/>
        </p:nvSpPr>
        <p:spPr>
          <a:xfrm>
            <a:off x="1058904" y="4451307"/>
            <a:ext cx="2679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Reinven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Digital Business and Data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trategy</a:t>
            </a:r>
            <a:endParaRPr lang="en-GB" b="1" dirty="0"/>
          </a:p>
        </p:txBody>
      </p:sp>
      <p:sp>
        <p:nvSpPr>
          <p:cNvPr id="3" name="TextBox 2" descr="" title="">
            <a:extLst>
              <a:ext uri="{FF2B5EF4-FFF2-40B4-BE49-F238E27FC236}">
                <a16:creationId xmlns:a16="http://schemas.microsoft.com/office/drawing/2014/main" id="{ECD6AF6B-D260-A3CA-3043-FADA62C8383B}"/>
              </a:ext>
            </a:extLst>
          </p:cNvPr>
          <p:cNvSpPr txBox="1"/>
          <p:nvPr/>
        </p:nvSpPr>
        <p:spPr>
          <a:xfrm>
            <a:off x="4751256" y="4407166"/>
            <a:ext cx="2548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Shift Mindset</a:t>
            </a:r>
            <a:endParaRPr lang="en-GB" b="1" dirty="0"/>
          </a:p>
        </p:txBody>
      </p:sp>
      <p:sp>
        <p:nvSpPr>
          <p:cNvPr id="4" name="TextBox 3" descr="" title="">
            <a:extLst>
              <a:ext uri="{FF2B5EF4-FFF2-40B4-BE49-F238E27FC236}">
                <a16:creationId xmlns:a16="http://schemas.microsoft.com/office/drawing/2014/main" id="{B9EF7A99-E24F-774F-08DA-D27D1FAE304F}"/>
              </a:ext>
            </a:extLst>
          </p:cNvPr>
          <p:cNvSpPr txBox="1"/>
          <p:nvPr/>
        </p:nvSpPr>
        <p:spPr>
          <a:xfrm>
            <a:off x="8584848" y="4451307"/>
            <a:ext cx="2548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Level-Up Skills</a:t>
            </a:r>
            <a:endParaRPr lang="en-GB" b="1" dirty="0"/>
          </a:p>
        </p:txBody>
      </p:sp>
      <p:sp>
        <p:nvSpPr>
          <p:cNvPr id="5" name="Slide Number Placeholder 2" descr="" title="">
            <a:extLst>
              <a:ext uri="{FF2B5EF4-FFF2-40B4-BE49-F238E27FC236}">
                <a16:creationId xmlns:a16="http://schemas.microsoft.com/office/drawing/2014/main" id="{51A0CDAC-1F26-6A92-14AA-F181C25F7E1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67281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9CEBE629-C921-752A-12F3-A36B9E4B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 descr="" title="">
            <a:extLst>
              <a:ext uri="{FF2B5EF4-FFF2-40B4-BE49-F238E27FC236}">
                <a16:creationId xmlns:a16="http://schemas.microsoft.com/office/drawing/2014/main" id="{94B8832B-EA0B-B913-57CE-470BE45C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618" y="2506509"/>
            <a:ext cx="9044763" cy="1323213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Exploring Solutions for Governments, </a:t>
            </a:r>
            <a:r>
              <a:rPr lang="en-US" sz="4400" dirty="0" err="1"/>
              <a:t>Organisations</a:t>
            </a:r>
            <a:r>
              <a:rPr lang="en-US" sz="4400" dirty="0"/>
              <a:t>, and Regulators</a:t>
            </a:r>
          </a:p>
        </p:txBody>
      </p:sp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9C620EE4-4007-705C-F326-864C9F4EE73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765562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9CEBE629-C921-752A-12F3-A36B9E4B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 descr="" title="">
            <a:extLst>
              <a:ext uri="{FF2B5EF4-FFF2-40B4-BE49-F238E27FC236}">
                <a16:creationId xmlns:a16="http://schemas.microsoft.com/office/drawing/2014/main" id="{94B8832B-EA0B-B913-57CE-470BE45C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618" y="2506509"/>
            <a:ext cx="9044763" cy="1323213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1. Addressing tensions between data protection and AI technologies</a:t>
            </a:r>
          </a:p>
        </p:txBody>
      </p:sp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9C620EE4-4007-705C-F326-864C9F4EE73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461610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5DC6689D-572A-C7E9-DABE-11CBB60C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 descr="" title="">
            <a:extLst>
              <a:ext uri="{FF2B5EF4-FFF2-40B4-BE49-F238E27FC236}">
                <a16:creationId xmlns:a16="http://schemas.microsoft.com/office/drawing/2014/main" id="{6B77BFCB-B9B2-7FBF-501F-7A9A439A1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700" y="115778"/>
            <a:ext cx="8949186" cy="637033"/>
          </a:xfrm>
        </p:spPr>
        <p:txBody>
          <a:bodyPr>
            <a:normAutofit/>
          </a:bodyPr>
          <a:lstStyle/>
          <a:p>
            <a:r>
              <a:rPr lang="en-US" sz="3600" dirty="0"/>
              <a:t>AI and Data Protection Principles</a:t>
            </a:r>
            <a:endParaRPr lang="pt-BR" sz="3600" dirty="0"/>
          </a:p>
        </p:txBody>
      </p:sp>
      <p:sp>
        <p:nvSpPr>
          <p:cNvPr id="5" name="TextBox 4" descr="" title="">
            <a:extLst>
              <a:ext uri="{FF2B5EF4-FFF2-40B4-BE49-F238E27FC236}">
                <a16:creationId xmlns:a16="http://schemas.microsoft.com/office/drawing/2014/main" id="{42E19F8B-EDA9-17EF-3B29-8E7F4ADE5DF9}"/>
              </a:ext>
            </a:extLst>
          </p:cNvPr>
          <p:cNvSpPr txBox="1"/>
          <p:nvPr/>
        </p:nvSpPr>
        <p:spPr>
          <a:xfrm>
            <a:off x="2120119" y="1035548"/>
            <a:ext cx="3130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B8BD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Protection Requirements</a:t>
            </a:r>
          </a:p>
        </p:txBody>
      </p:sp>
      <p:sp>
        <p:nvSpPr>
          <p:cNvPr id="10" name="TextBox 9" descr="" title="">
            <a:extLst>
              <a:ext uri="{FF2B5EF4-FFF2-40B4-BE49-F238E27FC236}">
                <a16:creationId xmlns:a16="http://schemas.microsoft.com/office/drawing/2014/main" id="{F78CB943-5303-7563-F515-0922CF14D8FB}"/>
              </a:ext>
            </a:extLst>
          </p:cNvPr>
          <p:cNvSpPr txBox="1"/>
          <p:nvPr/>
        </p:nvSpPr>
        <p:spPr>
          <a:xfrm>
            <a:off x="7908413" y="1035548"/>
            <a:ext cx="2682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sp>
        <p:nvSpPr>
          <p:cNvPr id="11" name="Rectangle 10" descr="" title="">
            <a:extLst>
              <a:ext uri="{FF2B5EF4-FFF2-40B4-BE49-F238E27FC236}">
                <a16:creationId xmlns:a16="http://schemas.microsoft.com/office/drawing/2014/main" id="{8F368A06-3994-71FC-3DF0-13E7DF993119}"/>
              </a:ext>
            </a:extLst>
          </p:cNvPr>
          <p:cNvSpPr/>
          <p:nvPr/>
        </p:nvSpPr>
        <p:spPr>
          <a:xfrm>
            <a:off x="5730710" y="813865"/>
            <a:ext cx="144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Tensions </a:t>
            </a:r>
          </a:p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Resolve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entagon 10" descr="" title="">
            <a:extLst>
              <a:ext uri="{FF2B5EF4-FFF2-40B4-BE49-F238E27FC236}">
                <a16:creationId xmlns:a16="http://schemas.microsoft.com/office/drawing/2014/main" id="{EF36A661-4A9D-CBBC-5317-A2C8D25E6EE6}"/>
              </a:ext>
            </a:extLst>
          </p:cNvPr>
          <p:cNvSpPr/>
          <p:nvPr/>
        </p:nvSpPr>
        <p:spPr>
          <a:xfrm rot="10800000" flipV="1">
            <a:off x="1039537" y="2023437"/>
            <a:ext cx="5301672" cy="510095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Consent</a:t>
            </a:r>
          </a:p>
        </p:txBody>
      </p:sp>
      <p:sp>
        <p:nvSpPr>
          <p:cNvPr id="14" name="Pentagon 12" descr="" title="">
            <a:extLst>
              <a:ext uri="{FF2B5EF4-FFF2-40B4-BE49-F238E27FC236}">
                <a16:creationId xmlns:a16="http://schemas.microsoft.com/office/drawing/2014/main" id="{3FECCE7D-FED6-5F9D-76B3-9B202660AA57}"/>
              </a:ext>
            </a:extLst>
          </p:cNvPr>
          <p:cNvSpPr/>
          <p:nvPr/>
        </p:nvSpPr>
        <p:spPr>
          <a:xfrm rot="10800000" flipH="1" flipV="1">
            <a:off x="6596097" y="1426713"/>
            <a:ext cx="5307151" cy="510096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  <a:scene3d>
            <a:camera prst="orthographicFront"/>
            <a:lightRig rig="fla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0" anchor="ctr"/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Insufficient/limited variety of legal bases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 undermine full range and stages of AI</a:t>
            </a:r>
          </a:p>
        </p:txBody>
      </p:sp>
      <p:sp>
        <p:nvSpPr>
          <p:cNvPr id="15" name="Pentagon 14" descr="" title="">
            <a:extLst>
              <a:ext uri="{FF2B5EF4-FFF2-40B4-BE49-F238E27FC236}">
                <a16:creationId xmlns:a16="http://schemas.microsoft.com/office/drawing/2014/main" id="{700FB85B-D19A-DCE7-209B-0598DD8FCE6E}"/>
              </a:ext>
            </a:extLst>
          </p:cNvPr>
          <p:cNvSpPr/>
          <p:nvPr/>
        </p:nvSpPr>
        <p:spPr>
          <a:xfrm rot="10800000" flipV="1">
            <a:off x="1036985" y="2618366"/>
            <a:ext cx="5301672" cy="510095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minimisation</a:t>
            </a:r>
          </a:p>
        </p:txBody>
      </p:sp>
      <p:sp>
        <p:nvSpPr>
          <p:cNvPr id="16" name="Pentagon 17" descr="" title="">
            <a:extLst>
              <a:ext uri="{FF2B5EF4-FFF2-40B4-BE49-F238E27FC236}">
                <a16:creationId xmlns:a16="http://schemas.microsoft.com/office/drawing/2014/main" id="{97169068-9F4A-EAC8-BBA1-04620F762EA9}"/>
              </a:ext>
            </a:extLst>
          </p:cNvPr>
          <p:cNvSpPr/>
          <p:nvPr/>
        </p:nvSpPr>
        <p:spPr>
          <a:xfrm rot="10800000" flipV="1">
            <a:off x="1039536" y="3213295"/>
            <a:ext cx="5301672" cy="510095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 specification and limitation</a:t>
            </a:r>
          </a:p>
        </p:txBody>
      </p:sp>
      <p:sp>
        <p:nvSpPr>
          <p:cNvPr id="17" name="Pentagon 20" descr="" title="">
            <a:extLst>
              <a:ext uri="{FF2B5EF4-FFF2-40B4-BE49-F238E27FC236}">
                <a16:creationId xmlns:a16="http://schemas.microsoft.com/office/drawing/2014/main" id="{DE1E6533-FDBE-0ECA-C251-146B2B5D9787}"/>
              </a:ext>
            </a:extLst>
          </p:cNvPr>
          <p:cNvSpPr/>
          <p:nvPr/>
        </p:nvSpPr>
        <p:spPr>
          <a:xfrm rot="10800000" flipV="1">
            <a:off x="1036984" y="3808224"/>
            <a:ext cx="5301672" cy="510095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Transparency</a:t>
            </a:r>
          </a:p>
        </p:txBody>
      </p:sp>
      <p:sp>
        <p:nvSpPr>
          <p:cNvPr id="18" name="Pentagon 23" descr="" title="">
            <a:extLst>
              <a:ext uri="{FF2B5EF4-FFF2-40B4-BE49-F238E27FC236}">
                <a16:creationId xmlns:a16="http://schemas.microsoft.com/office/drawing/2014/main" id="{6627CE3C-257B-49E6-F864-F16AAE39D90A}"/>
              </a:ext>
            </a:extLst>
          </p:cNvPr>
          <p:cNvSpPr/>
          <p:nvPr/>
        </p:nvSpPr>
        <p:spPr>
          <a:xfrm rot="10800000" flipV="1">
            <a:off x="1036984" y="4403153"/>
            <a:ext cx="5301672" cy="510095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Retention limitation</a:t>
            </a:r>
          </a:p>
        </p:txBody>
      </p:sp>
      <p:sp>
        <p:nvSpPr>
          <p:cNvPr id="20" name="Pentagon 26" descr="" title="">
            <a:extLst>
              <a:ext uri="{FF2B5EF4-FFF2-40B4-BE49-F238E27FC236}">
                <a16:creationId xmlns:a16="http://schemas.microsoft.com/office/drawing/2014/main" id="{E47374A7-D8F8-5B7A-C8AB-4A020CDEB2BA}"/>
              </a:ext>
            </a:extLst>
          </p:cNvPr>
          <p:cNvSpPr/>
          <p:nvPr/>
        </p:nvSpPr>
        <p:spPr>
          <a:xfrm rot="10800000" flipV="1">
            <a:off x="1034432" y="4998084"/>
            <a:ext cx="5301672" cy="510095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Individual rights</a:t>
            </a:r>
          </a:p>
        </p:txBody>
      </p:sp>
      <p:sp>
        <p:nvSpPr>
          <p:cNvPr id="41" name="Pentagon 29" descr="" title="">
            <a:extLst>
              <a:ext uri="{FF2B5EF4-FFF2-40B4-BE49-F238E27FC236}">
                <a16:creationId xmlns:a16="http://schemas.microsoft.com/office/drawing/2014/main" id="{798D523F-17AE-4977-89F8-9524C7335E1D}"/>
              </a:ext>
            </a:extLst>
          </p:cNvPr>
          <p:cNvSpPr/>
          <p:nvPr/>
        </p:nvSpPr>
        <p:spPr>
          <a:xfrm rot="10800000" flipV="1">
            <a:off x="1034432" y="1428508"/>
            <a:ext cx="5301672" cy="510095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Legal basis for processing</a:t>
            </a:r>
          </a:p>
        </p:txBody>
      </p:sp>
      <p:sp>
        <p:nvSpPr>
          <p:cNvPr id="43" name="Pentagon 31" descr="" title="">
            <a:extLst>
              <a:ext uri="{FF2B5EF4-FFF2-40B4-BE49-F238E27FC236}">
                <a16:creationId xmlns:a16="http://schemas.microsoft.com/office/drawing/2014/main" id="{3691F6B5-A57A-1375-4F66-7EFC74CEF240}"/>
              </a:ext>
            </a:extLst>
          </p:cNvPr>
          <p:cNvSpPr/>
          <p:nvPr/>
        </p:nvSpPr>
        <p:spPr>
          <a:xfrm rot="10800000" flipH="1" flipV="1">
            <a:off x="6596099" y="2021942"/>
            <a:ext cx="5307151" cy="510096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  <a:scene3d>
            <a:camera prst="orthographicFront"/>
            <a:lightRig rig="fla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0" anchor="ctr"/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practical to obtain consent for the processing of personal data (including sensitive data)</a:t>
            </a:r>
          </a:p>
        </p:txBody>
      </p:sp>
      <p:sp>
        <p:nvSpPr>
          <p:cNvPr id="44" name="Pentagon 32" descr="" title="">
            <a:extLst>
              <a:ext uri="{FF2B5EF4-FFF2-40B4-BE49-F238E27FC236}">
                <a16:creationId xmlns:a16="http://schemas.microsoft.com/office/drawing/2014/main" id="{878D6372-3855-1722-3C13-F280EDA76687}"/>
              </a:ext>
            </a:extLst>
          </p:cNvPr>
          <p:cNvSpPr/>
          <p:nvPr/>
        </p:nvSpPr>
        <p:spPr>
          <a:xfrm rot="10800000" flipH="1" flipV="1">
            <a:off x="6596099" y="2617171"/>
            <a:ext cx="5307151" cy="510096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  <a:scene3d>
            <a:camera prst="orthographicFront"/>
            <a:lightRig rig="fla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0" anchor="ctr"/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Needs sufficient volumes and diversity of data for research, analysis, operation, training and to avoid bias</a:t>
            </a:r>
          </a:p>
        </p:txBody>
      </p:sp>
      <p:sp>
        <p:nvSpPr>
          <p:cNvPr id="45" name="Pentagon 33" descr="" title="">
            <a:extLst>
              <a:ext uri="{FF2B5EF4-FFF2-40B4-BE49-F238E27FC236}">
                <a16:creationId xmlns:a16="http://schemas.microsoft.com/office/drawing/2014/main" id="{BBEB7482-FE3F-D273-7334-5B73D68D4C20}"/>
              </a:ext>
            </a:extLst>
          </p:cNvPr>
          <p:cNvSpPr/>
          <p:nvPr/>
        </p:nvSpPr>
        <p:spPr>
          <a:xfrm rot="10800000" flipH="1" flipV="1">
            <a:off x="6596100" y="3212400"/>
            <a:ext cx="5307151" cy="510096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  <a:scene3d>
            <a:camera prst="orthographicFront"/>
            <a:lightRig rig="fla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0" anchor="ctr"/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Uses data for new and unforeseen purposes beyond original scope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Pentagon 34" descr="" title="">
            <a:extLst>
              <a:ext uri="{FF2B5EF4-FFF2-40B4-BE49-F238E27FC236}">
                <a16:creationId xmlns:a16="http://schemas.microsoft.com/office/drawing/2014/main" id="{1C7DCB04-23F3-10E7-7E3A-B38EF6E0590C}"/>
              </a:ext>
            </a:extLst>
          </p:cNvPr>
          <p:cNvSpPr/>
          <p:nvPr/>
        </p:nvSpPr>
        <p:spPr>
          <a:xfrm rot="10800000" flipH="1" flipV="1">
            <a:off x="6596099" y="3807629"/>
            <a:ext cx="5307151" cy="510096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  <a:scene3d>
            <a:camera prst="orthographicFront"/>
            <a:lightRig rig="fla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0" anchor="ctr"/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 produce unexplainable and unanticipated outcomes; hard to provide meaningful notice</a:t>
            </a:r>
          </a:p>
        </p:txBody>
      </p:sp>
      <p:sp>
        <p:nvSpPr>
          <p:cNvPr id="47" name="Pentagon 35" descr="" title="">
            <a:extLst>
              <a:ext uri="{FF2B5EF4-FFF2-40B4-BE49-F238E27FC236}">
                <a16:creationId xmlns:a16="http://schemas.microsoft.com/office/drawing/2014/main" id="{A22385AF-47FB-B848-3FE7-B64ADAC74F13}"/>
              </a:ext>
            </a:extLst>
          </p:cNvPr>
          <p:cNvSpPr/>
          <p:nvPr/>
        </p:nvSpPr>
        <p:spPr>
          <a:xfrm rot="10800000" flipH="1" flipV="1">
            <a:off x="6596098" y="4402858"/>
            <a:ext cx="5307151" cy="510096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  <a:scene3d>
            <a:camera prst="orthographicFront"/>
            <a:lightRig rig="fla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0" anchor="ctr"/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Needs to retain data for AI training, traceability, audit and oversight </a:t>
            </a:r>
          </a:p>
        </p:txBody>
      </p:sp>
      <p:sp>
        <p:nvSpPr>
          <p:cNvPr id="48" name="Pentagon 36" descr="" title="">
            <a:extLst>
              <a:ext uri="{FF2B5EF4-FFF2-40B4-BE49-F238E27FC236}">
                <a16:creationId xmlns:a16="http://schemas.microsoft.com/office/drawing/2014/main" id="{46F6B69C-555F-8EFE-10B7-941B04F85182}"/>
              </a:ext>
            </a:extLst>
          </p:cNvPr>
          <p:cNvSpPr/>
          <p:nvPr/>
        </p:nvSpPr>
        <p:spPr>
          <a:xfrm rot="10800000" flipH="1" flipV="1">
            <a:off x="6605401" y="4998084"/>
            <a:ext cx="5307151" cy="510096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  <a:scene3d>
            <a:camera prst="orthographicFront"/>
            <a:lightRig rig="fla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0" anchor="ctr"/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Difficult to facilitate access, correction, deletion or explanation of the logic involved </a:t>
            </a:r>
          </a:p>
        </p:txBody>
      </p:sp>
      <p:sp>
        <p:nvSpPr>
          <p:cNvPr id="49" name="Pentagon 37" descr="" title="">
            <a:extLst>
              <a:ext uri="{FF2B5EF4-FFF2-40B4-BE49-F238E27FC236}">
                <a16:creationId xmlns:a16="http://schemas.microsoft.com/office/drawing/2014/main" id="{06E3187E-EB75-F334-1A72-31CA6081F35B}"/>
              </a:ext>
            </a:extLst>
          </p:cNvPr>
          <p:cNvSpPr/>
          <p:nvPr/>
        </p:nvSpPr>
        <p:spPr>
          <a:xfrm flipH="1" flipV="1">
            <a:off x="6054508" y="1426713"/>
            <a:ext cx="285051" cy="513685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Pentagon 38" descr="" title="">
            <a:extLst>
              <a:ext uri="{FF2B5EF4-FFF2-40B4-BE49-F238E27FC236}">
                <a16:creationId xmlns:a16="http://schemas.microsoft.com/office/drawing/2014/main" id="{365F3E4A-B578-4C4B-F665-4ED3BCDA7BEC}"/>
              </a:ext>
            </a:extLst>
          </p:cNvPr>
          <p:cNvSpPr/>
          <p:nvPr/>
        </p:nvSpPr>
        <p:spPr>
          <a:xfrm flipH="1" flipV="1">
            <a:off x="6054508" y="2021343"/>
            <a:ext cx="285051" cy="513685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Pentagon 39" descr="" title="">
            <a:extLst>
              <a:ext uri="{FF2B5EF4-FFF2-40B4-BE49-F238E27FC236}">
                <a16:creationId xmlns:a16="http://schemas.microsoft.com/office/drawing/2014/main" id="{D6700D05-EEA8-2FFE-1700-058A9A7D8CBF}"/>
              </a:ext>
            </a:extLst>
          </p:cNvPr>
          <p:cNvSpPr/>
          <p:nvPr/>
        </p:nvSpPr>
        <p:spPr>
          <a:xfrm flipH="1" flipV="1">
            <a:off x="6054508" y="2615973"/>
            <a:ext cx="285051" cy="513685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Pentagon 40" descr="" title="">
            <a:extLst>
              <a:ext uri="{FF2B5EF4-FFF2-40B4-BE49-F238E27FC236}">
                <a16:creationId xmlns:a16="http://schemas.microsoft.com/office/drawing/2014/main" id="{D9BEE81E-0E7F-8241-968F-076A139357B4}"/>
              </a:ext>
            </a:extLst>
          </p:cNvPr>
          <p:cNvSpPr/>
          <p:nvPr/>
        </p:nvSpPr>
        <p:spPr>
          <a:xfrm flipH="1" flipV="1">
            <a:off x="6054508" y="3210603"/>
            <a:ext cx="285051" cy="513685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Pentagon 41" descr="" title="">
            <a:extLst>
              <a:ext uri="{FF2B5EF4-FFF2-40B4-BE49-F238E27FC236}">
                <a16:creationId xmlns:a16="http://schemas.microsoft.com/office/drawing/2014/main" id="{F156B225-1B6C-E200-8268-28A9B9426306}"/>
              </a:ext>
            </a:extLst>
          </p:cNvPr>
          <p:cNvSpPr/>
          <p:nvPr/>
        </p:nvSpPr>
        <p:spPr>
          <a:xfrm flipH="1" flipV="1">
            <a:off x="6054508" y="3805233"/>
            <a:ext cx="285051" cy="513685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Pentagon 42" descr="" title="">
            <a:extLst>
              <a:ext uri="{FF2B5EF4-FFF2-40B4-BE49-F238E27FC236}">
                <a16:creationId xmlns:a16="http://schemas.microsoft.com/office/drawing/2014/main" id="{425E24ED-74B2-3591-A8B3-5AA97EED5FA7}"/>
              </a:ext>
            </a:extLst>
          </p:cNvPr>
          <p:cNvSpPr/>
          <p:nvPr/>
        </p:nvSpPr>
        <p:spPr>
          <a:xfrm flipH="1" flipV="1">
            <a:off x="6054508" y="4399863"/>
            <a:ext cx="285051" cy="513685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Pentagon 43" descr="" title="">
            <a:extLst>
              <a:ext uri="{FF2B5EF4-FFF2-40B4-BE49-F238E27FC236}">
                <a16:creationId xmlns:a16="http://schemas.microsoft.com/office/drawing/2014/main" id="{D9414D6C-3002-4624-F002-A747BEE36E7C}"/>
              </a:ext>
            </a:extLst>
          </p:cNvPr>
          <p:cNvSpPr/>
          <p:nvPr/>
        </p:nvSpPr>
        <p:spPr>
          <a:xfrm flipH="1" flipV="1">
            <a:off x="6054508" y="4994495"/>
            <a:ext cx="285051" cy="513685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Pentagon 44" descr="" title="">
            <a:extLst>
              <a:ext uri="{FF2B5EF4-FFF2-40B4-BE49-F238E27FC236}">
                <a16:creationId xmlns:a16="http://schemas.microsoft.com/office/drawing/2014/main" id="{8910A465-1026-EE18-96C4-3ED197576E2F}"/>
              </a:ext>
            </a:extLst>
          </p:cNvPr>
          <p:cNvSpPr/>
          <p:nvPr/>
        </p:nvSpPr>
        <p:spPr>
          <a:xfrm flipV="1">
            <a:off x="6584090" y="1424919"/>
            <a:ext cx="285051" cy="5136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Pentagon 45" descr="" title="">
            <a:extLst>
              <a:ext uri="{FF2B5EF4-FFF2-40B4-BE49-F238E27FC236}">
                <a16:creationId xmlns:a16="http://schemas.microsoft.com/office/drawing/2014/main" id="{D9870858-CCCE-AD80-1293-B2D20DF9CB85}"/>
              </a:ext>
            </a:extLst>
          </p:cNvPr>
          <p:cNvSpPr/>
          <p:nvPr/>
        </p:nvSpPr>
        <p:spPr>
          <a:xfrm flipV="1">
            <a:off x="6594971" y="2019849"/>
            <a:ext cx="285051" cy="5136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Pentagon 46" descr="" title="">
            <a:extLst>
              <a:ext uri="{FF2B5EF4-FFF2-40B4-BE49-F238E27FC236}">
                <a16:creationId xmlns:a16="http://schemas.microsoft.com/office/drawing/2014/main" id="{4B15B9BB-6229-EC1D-7F73-2165F82DFEC1}"/>
              </a:ext>
            </a:extLst>
          </p:cNvPr>
          <p:cNvSpPr/>
          <p:nvPr/>
        </p:nvSpPr>
        <p:spPr>
          <a:xfrm flipV="1">
            <a:off x="6587719" y="2614779"/>
            <a:ext cx="285051" cy="5136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Pentagon 47" descr="" title="">
            <a:extLst>
              <a:ext uri="{FF2B5EF4-FFF2-40B4-BE49-F238E27FC236}">
                <a16:creationId xmlns:a16="http://schemas.microsoft.com/office/drawing/2014/main" id="{EC01A106-DA02-F562-2118-C1CB740D9403}"/>
              </a:ext>
            </a:extLst>
          </p:cNvPr>
          <p:cNvSpPr/>
          <p:nvPr/>
        </p:nvSpPr>
        <p:spPr>
          <a:xfrm flipV="1">
            <a:off x="6598598" y="3209709"/>
            <a:ext cx="285051" cy="5136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Pentagon 48" descr="" title="">
            <a:extLst>
              <a:ext uri="{FF2B5EF4-FFF2-40B4-BE49-F238E27FC236}">
                <a16:creationId xmlns:a16="http://schemas.microsoft.com/office/drawing/2014/main" id="{6883BAC9-6F5A-55ED-4838-08E23C2B4F99}"/>
              </a:ext>
            </a:extLst>
          </p:cNvPr>
          <p:cNvSpPr/>
          <p:nvPr/>
        </p:nvSpPr>
        <p:spPr>
          <a:xfrm flipV="1">
            <a:off x="6591345" y="3804638"/>
            <a:ext cx="285051" cy="5136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Pentagon 49" descr="" title="">
            <a:extLst>
              <a:ext uri="{FF2B5EF4-FFF2-40B4-BE49-F238E27FC236}">
                <a16:creationId xmlns:a16="http://schemas.microsoft.com/office/drawing/2014/main" id="{D3F36FA5-30C3-99A1-766D-4164AEBB321D}"/>
              </a:ext>
            </a:extLst>
          </p:cNvPr>
          <p:cNvSpPr/>
          <p:nvPr/>
        </p:nvSpPr>
        <p:spPr>
          <a:xfrm flipV="1">
            <a:off x="6580467" y="4399568"/>
            <a:ext cx="285051" cy="5136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Pentagon 50" descr="" title="">
            <a:extLst>
              <a:ext uri="{FF2B5EF4-FFF2-40B4-BE49-F238E27FC236}">
                <a16:creationId xmlns:a16="http://schemas.microsoft.com/office/drawing/2014/main" id="{B38DFA1E-A74D-414C-A3A9-EB3DFEB57685}"/>
              </a:ext>
            </a:extLst>
          </p:cNvPr>
          <p:cNvSpPr/>
          <p:nvPr/>
        </p:nvSpPr>
        <p:spPr>
          <a:xfrm flipV="1">
            <a:off x="6586145" y="4994496"/>
            <a:ext cx="285051" cy="5136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Pentagon 26" descr="" title="">
            <a:extLst>
              <a:ext uri="{FF2B5EF4-FFF2-40B4-BE49-F238E27FC236}">
                <a16:creationId xmlns:a16="http://schemas.microsoft.com/office/drawing/2014/main" id="{B20D837A-A6D0-29AC-AA94-C4F9C02B5604}"/>
              </a:ext>
            </a:extLst>
          </p:cNvPr>
          <p:cNvSpPr/>
          <p:nvPr/>
        </p:nvSpPr>
        <p:spPr>
          <a:xfrm rot="10800000" flipV="1">
            <a:off x="1025128" y="5592046"/>
            <a:ext cx="5301672" cy="510095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Rules on automated decision-making </a:t>
            </a:r>
          </a:p>
        </p:txBody>
      </p:sp>
      <p:sp>
        <p:nvSpPr>
          <p:cNvPr id="64" name="Pentagon 36" descr="" title="">
            <a:extLst>
              <a:ext uri="{FF2B5EF4-FFF2-40B4-BE49-F238E27FC236}">
                <a16:creationId xmlns:a16="http://schemas.microsoft.com/office/drawing/2014/main" id="{64F3F4C1-C50F-9C92-AFFA-D743C9D84F25}"/>
              </a:ext>
            </a:extLst>
          </p:cNvPr>
          <p:cNvSpPr/>
          <p:nvPr/>
        </p:nvSpPr>
        <p:spPr>
          <a:xfrm rot="10800000" flipH="1" flipV="1">
            <a:off x="6596097" y="5592046"/>
            <a:ext cx="5307151" cy="510096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  <a:scene3d>
            <a:camera prst="orthographicFront"/>
            <a:lightRig rig="fla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0" anchor="ctr"/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Automated decision-making capabilities are inherent to AI</a:t>
            </a:r>
          </a:p>
        </p:txBody>
      </p:sp>
      <p:sp>
        <p:nvSpPr>
          <p:cNvPr id="65" name="Pentagon 43" descr="" title="">
            <a:extLst>
              <a:ext uri="{FF2B5EF4-FFF2-40B4-BE49-F238E27FC236}">
                <a16:creationId xmlns:a16="http://schemas.microsoft.com/office/drawing/2014/main" id="{BE9E22E4-AD5B-144B-C5F4-664787E61FE9}"/>
              </a:ext>
            </a:extLst>
          </p:cNvPr>
          <p:cNvSpPr/>
          <p:nvPr/>
        </p:nvSpPr>
        <p:spPr>
          <a:xfrm flipH="1" flipV="1">
            <a:off x="6051053" y="5592943"/>
            <a:ext cx="285051" cy="513685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Pentagon 50" descr="" title="">
            <a:extLst>
              <a:ext uri="{FF2B5EF4-FFF2-40B4-BE49-F238E27FC236}">
                <a16:creationId xmlns:a16="http://schemas.microsoft.com/office/drawing/2014/main" id="{77BFC770-1E84-2D2B-90AD-5960B532343D}"/>
              </a:ext>
            </a:extLst>
          </p:cNvPr>
          <p:cNvSpPr/>
          <p:nvPr/>
        </p:nvSpPr>
        <p:spPr>
          <a:xfrm flipV="1">
            <a:off x="6580466" y="5585471"/>
            <a:ext cx="285051" cy="5136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Pentagon 26" descr="" title="">
            <a:extLst>
              <a:ext uri="{FF2B5EF4-FFF2-40B4-BE49-F238E27FC236}">
                <a16:creationId xmlns:a16="http://schemas.microsoft.com/office/drawing/2014/main" id="{7FF13460-E142-686B-B408-08FCB6F2A71F}"/>
              </a:ext>
            </a:extLst>
          </p:cNvPr>
          <p:cNvSpPr/>
          <p:nvPr/>
        </p:nvSpPr>
        <p:spPr>
          <a:xfrm rot="10800000" flipV="1">
            <a:off x="1034432" y="6196011"/>
            <a:ext cx="5301672" cy="510095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Cross-border data transfer restrictions</a:t>
            </a:r>
          </a:p>
        </p:txBody>
      </p:sp>
      <p:sp>
        <p:nvSpPr>
          <p:cNvPr id="68" name="Pentagon 36" descr="" title="">
            <a:extLst>
              <a:ext uri="{FF2B5EF4-FFF2-40B4-BE49-F238E27FC236}">
                <a16:creationId xmlns:a16="http://schemas.microsoft.com/office/drawing/2014/main" id="{D847223C-D637-3E13-43F4-A8A8AF937312}"/>
              </a:ext>
            </a:extLst>
          </p:cNvPr>
          <p:cNvSpPr/>
          <p:nvPr/>
        </p:nvSpPr>
        <p:spPr>
          <a:xfrm rot="10800000" flipH="1" flipV="1">
            <a:off x="6605401" y="6196011"/>
            <a:ext cx="5307151" cy="510096"/>
          </a:xfrm>
          <a:prstGeom prst="homePlate">
            <a:avLst/>
          </a:prstGeom>
          <a:solidFill>
            <a:schemeClr val="tx2">
              <a:lumMod val="90000"/>
            </a:schemeClr>
          </a:solidFill>
          <a:ln w="19050">
            <a:noFill/>
          </a:ln>
          <a:scene3d>
            <a:camera prst="orthographicFront"/>
            <a:lightRig rig="fla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60000" anchor="ctr"/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Needs to use diverse and geographically disperse data</a:t>
            </a:r>
          </a:p>
        </p:txBody>
      </p:sp>
      <p:sp>
        <p:nvSpPr>
          <p:cNvPr id="69" name="Pentagon 43" descr="" title="">
            <a:extLst>
              <a:ext uri="{FF2B5EF4-FFF2-40B4-BE49-F238E27FC236}">
                <a16:creationId xmlns:a16="http://schemas.microsoft.com/office/drawing/2014/main" id="{3BE56798-BFAD-7EAF-0B4D-04D45EDF909E}"/>
              </a:ext>
            </a:extLst>
          </p:cNvPr>
          <p:cNvSpPr/>
          <p:nvPr/>
        </p:nvSpPr>
        <p:spPr>
          <a:xfrm flipH="1" flipV="1">
            <a:off x="6060357" y="6196908"/>
            <a:ext cx="285051" cy="513685"/>
          </a:xfrm>
          <a:prstGeom prst="homePlat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Pentagon 50" descr="" title="">
            <a:extLst>
              <a:ext uri="{FF2B5EF4-FFF2-40B4-BE49-F238E27FC236}">
                <a16:creationId xmlns:a16="http://schemas.microsoft.com/office/drawing/2014/main" id="{D9C98FF4-63D2-676C-CF7B-486F3FA5C17C}"/>
              </a:ext>
            </a:extLst>
          </p:cNvPr>
          <p:cNvSpPr/>
          <p:nvPr/>
        </p:nvSpPr>
        <p:spPr>
          <a:xfrm flipV="1">
            <a:off x="6589770" y="6189436"/>
            <a:ext cx="285051" cy="5136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Box 70" descr="" title="">
            <a:extLst>
              <a:ext uri="{FF2B5EF4-FFF2-40B4-BE49-F238E27FC236}">
                <a16:creationId xmlns:a16="http://schemas.microsoft.com/office/drawing/2014/main" id="{CAFEBACE-6C1F-2E88-A077-26305DAC6F2C}"/>
              </a:ext>
            </a:extLst>
          </p:cNvPr>
          <p:cNvSpPr txBox="1"/>
          <p:nvPr/>
        </p:nvSpPr>
        <p:spPr>
          <a:xfrm>
            <a:off x="68213" y="4542900"/>
            <a:ext cx="971323" cy="116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CIPL’s Report on AI and Data Protection</a:t>
            </a:r>
          </a:p>
        </p:txBody>
      </p:sp>
      <p:pic>
        <p:nvPicPr>
          <p:cNvPr id="72" name="Picture 71" descr="" title="">
            <a:extLst>
              <a:ext uri="{FF2B5EF4-FFF2-40B4-BE49-F238E27FC236}">
                <a16:creationId xmlns:a16="http://schemas.microsoft.com/office/drawing/2014/main" id="{1401A8CD-7716-9894-2A4B-58768107B9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58" t="8737" r="9913" b="9680"/>
          <a:stretch/>
        </p:blipFill>
        <p:spPr>
          <a:xfrm>
            <a:off x="45991" y="5764538"/>
            <a:ext cx="971322" cy="938583"/>
          </a:xfrm>
          <a:prstGeom prst="rect">
            <a:avLst/>
          </a:prstGeom>
        </p:spPr>
      </p:pic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56DA4159-54A1-8955-0C98-E6780133C71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125115"/>
      </p:ext>
    </p:extLst>
  </p:cSld>
  <p:clrMapOvr>
    <a:masterClrMapping/>
  </p:clrMapOvr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9CEBE629-C921-752A-12F3-A36B9E4B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 descr="" title="">
            <a:extLst>
              <a:ext uri="{FF2B5EF4-FFF2-40B4-BE49-F238E27FC236}">
                <a16:creationId xmlns:a16="http://schemas.microsoft.com/office/drawing/2014/main" id="{94B8832B-EA0B-B913-57CE-470BE45C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618" y="2506509"/>
            <a:ext cx="9044763" cy="21757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2. Building trust with </a:t>
            </a:r>
            <a:r>
              <a:rPr lang="en-US" sz="4400" dirty="0" err="1"/>
              <a:t>organisational</a:t>
            </a:r>
            <a:r>
              <a:rPr lang="en-US" sz="4400" dirty="0"/>
              <a:t> digital accountability – </a:t>
            </a:r>
            <a:br>
              <a:rPr lang="en-US" sz="4400" dirty="0"/>
            </a:br>
            <a:r>
              <a:rPr lang="en-US" sz="4400" dirty="0"/>
              <a:t>implemented by </a:t>
            </a:r>
            <a:r>
              <a:rPr lang="en-US" sz="4400" dirty="0" err="1"/>
              <a:t>organisations</a:t>
            </a:r>
            <a:r>
              <a:rPr lang="en-US" sz="4400" dirty="0"/>
              <a:t>, </a:t>
            </a:r>
            <a:br>
              <a:rPr lang="en-US" sz="4400" dirty="0"/>
            </a:br>
            <a:r>
              <a:rPr lang="en-US" sz="4400" dirty="0"/>
              <a:t>promoted by regulation, </a:t>
            </a:r>
            <a:br>
              <a:rPr lang="en-US" sz="4400" dirty="0"/>
            </a:br>
            <a:r>
              <a:rPr lang="en-US" sz="4400" dirty="0"/>
              <a:t>recognized by regulators</a:t>
            </a:r>
          </a:p>
        </p:txBody>
      </p:sp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9C620EE4-4007-705C-F326-864C9F4EE73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259293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DE354086-577F-3657-5BB5-E8DF31B19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 descr="" title="">
            <a:extLst>
              <a:ext uri="{FF2B5EF4-FFF2-40B4-BE49-F238E27FC236}">
                <a16:creationId xmlns:a16="http://schemas.microsoft.com/office/drawing/2014/main" id="{35BAFA81-BDB5-FA06-363F-FEF95BB6D4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91829" y="1063329"/>
            <a:ext cx="8949187" cy="608895"/>
          </a:xfrm>
        </p:spPr>
        <p:txBody>
          <a:bodyPr/>
          <a:lstStyle/>
          <a:p>
            <a:r>
              <a:rPr lang="en-US" dirty="0"/>
              <a:t>Enlightened self-interest of organisations</a:t>
            </a:r>
            <a:endParaRPr lang="pt-BR" dirty="0"/>
          </a:p>
        </p:txBody>
      </p:sp>
      <p:sp>
        <p:nvSpPr>
          <p:cNvPr id="7" name="Title 5" descr="" title="">
            <a:extLst>
              <a:ext uri="{FF2B5EF4-FFF2-40B4-BE49-F238E27FC236}">
                <a16:creationId xmlns:a16="http://schemas.microsoft.com/office/drawing/2014/main" id="{B85F277D-D66B-91F6-6F2A-BBD4AF93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976" y="356979"/>
            <a:ext cx="9351040" cy="637033"/>
          </a:xfrm>
        </p:spPr>
        <p:txBody>
          <a:bodyPr>
            <a:noAutofit/>
          </a:bodyPr>
          <a:lstStyle/>
          <a:p>
            <a:r>
              <a:rPr lang="en-US" sz="3600" dirty="0"/>
              <a:t>Accountability beyond Legal Compliance</a:t>
            </a:r>
            <a:endParaRPr lang="pt-BR" sz="3733" dirty="0"/>
          </a:p>
        </p:txBody>
      </p:sp>
      <p:grpSp>
        <p:nvGrpSpPr>
          <p:cNvPr id="8" name="Group 7" descr="" title="">
            <a:extLst>
              <a:ext uri="{FF2B5EF4-FFF2-40B4-BE49-F238E27FC236}">
                <a16:creationId xmlns:a16="http://schemas.microsoft.com/office/drawing/2014/main" id="{5200D6F5-EDA2-5EFC-D57F-468AB7B859EF}"/>
              </a:ext>
            </a:extLst>
          </p:cNvPr>
          <p:cNvGrpSpPr/>
          <p:nvPr/>
        </p:nvGrpSpPr>
        <p:grpSpPr>
          <a:xfrm>
            <a:off x="221860" y="1342143"/>
            <a:ext cx="11419156" cy="788023"/>
            <a:chOff x="221859" y="1553051"/>
            <a:chExt cx="11419156" cy="788023"/>
          </a:xfrm>
          <a:solidFill>
            <a:schemeClr val="accent6"/>
          </a:solidFill>
        </p:grpSpPr>
        <p:sp>
          <p:nvSpPr>
            <p:cNvPr id="9" name="Rounded Rectangle 17" descr="" title="">
              <a:extLst>
                <a:ext uri="{FF2B5EF4-FFF2-40B4-BE49-F238E27FC236}">
                  <a16:creationId xmlns:a16="http://schemas.microsoft.com/office/drawing/2014/main" id="{12F38D0D-08EA-F522-28B2-E9EF6D393567}"/>
                </a:ext>
              </a:extLst>
            </p:cNvPr>
            <p:cNvSpPr/>
            <p:nvPr/>
          </p:nvSpPr>
          <p:spPr>
            <a:xfrm>
              <a:off x="579309" y="1711870"/>
              <a:ext cx="11061706" cy="6292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69015" tIns="34508" rIns="69015" bIns="34508" rtlCol="0" anchor="ctr"/>
            <a:lstStyle/>
            <a:p>
              <a:pPr marL="0" marR="0" lvl="0" indent="0" algn="ctr" defTabSz="69018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Data management is a business and board-level issue, and accountability is business enabler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" name="Oval 10" descr="" title="">
              <a:extLst>
                <a:ext uri="{FF2B5EF4-FFF2-40B4-BE49-F238E27FC236}">
                  <a16:creationId xmlns:a16="http://schemas.microsoft.com/office/drawing/2014/main" id="{33B454D4-4443-8293-B3C1-D6BA52466BA1}"/>
                </a:ext>
              </a:extLst>
            </p:cNvPr>
            <p:cNvSpPr/>
            <p:nvPr/>
          </p:nvSpPr>
          <p:spPr>
            <a:xfrm>
              <a:off x="221859" y="1553051"/>
              <a:ext cx="550667" cy="559542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690199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5100" algn="l" defTabSz="690199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90199" algn="l" defTabSz="690199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35299" algn="l" defTabSz="690199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80399" algn="l" defTabSz="690199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25495" algn="l" defTabSz="690199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70598" algn="l" defTabSz="690199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15698" algn="l" defTabSz="690199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60800" algn="l" defTabSz="690199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✔</a:t>
              </a:r>
            </a:p>
          </p:txBody>
        </p:sp>
      </p:grpSp>
      <p:sp>
        <p:nvSpPr>
          <p:cNvPr id="12" name="Freeform 16" descr="" title="">
            <a:extLst>
              <a:ext uri="{FF2B5EF4-FFF2-40B4-BE49-F238E27FC236}">
                <a16:creationId xmlns:a16="http://schemas.microsoft.com/office/drawing/2014/main" id="{18C0B054-75E2-C7B5-E901-7ACB3D316804}"/>
              </a:ext>
            </a:extLst>
          </p:cNvPr>
          <p:cNvSpPr/>
          <p:nvPr/>
        </p:nvSpPr>
        <p:spPr>
          <a:xfrm>
            <a:off x="613864" y="2317377"/>
            <a:ext cx="11027152" cy="438777"/>
          </a:xfrm>
          <a:custGeom>
            <a:avLst/>
            <a:gdLst>
              <a:gd name="connsiteX0" fmla="*/ 0 w 6265362"/>
              <a:gd name="connsiteY0" fmla="*/ 62129 h 621292"/>
              <a:gd name="connsiteX1" fmla="*/ 62129 w 6265362"/>
              <a:gd name="connsiteY1" fmla="*/ 0 h 621292"/>
              <a:gd name="connsiteX2" fmla="*/ 6203233 w 6265362"/>
              <a:gd name="connsiteY2" fmla="*/ 0 h 621292"/>
              <a:gd name="connsiteX3" fmla="*/ 6265362 w 6265362"/>
              <a:gd name="connsiteY3" fmla="*/ 62129 h 621292"/>
              <a:gd name="connsiteX4" fmla="*/ 6265362 w 6265362"/>
              <a:gd name="connsiteY4" fmla="*/ 559163 h 621292"/>
              <a:gd name="connsiteX5" fmla="*/ 6203233 w 6265362"/>
              <a:gd name="connsiteY5" fmla="*/ 621292 h 621292"/>
              <a:gd name="connsiteX6" fmla="*/ 62129 w 6265362"/>
              <a:gd name="connsiteY6" fmla="*/ 621292 h 621292"/>
              <a:gd name="connsiteX7" fmla="*/ 0 w 6265362"/>
              <a:gd name="connsiteY7" fmla="*/ 559163 h 621292"/>
              <a:gd name="connsiteX8" fmla="*/ 0 w 6265362"/>
              <a:gd name="connsiteY8" fmla="*/ 62129 h 62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5362" h="621292">
                <a:moveTo>
                  <a:pt x="0" y="62129"/>
                </a:moveTo>
                <a:cubicBezTo>
                  <a:pt x="0" y="27816"/>
                  <a:pt x="27816" y="0"/>
                  <a:pt x="62129" y="0"/>
                </a:cubicBezTo>
                <a:lnTo>
                  <a:pt x="6203233" y="0"/>
                </a:lnTo>
                <a:cubicBezTo>
                  <a:pt x="6237546" y="0"/>
                  <a:pt x="6265362" y="27816"/>
                  <a:pt x="6265362" y="62129"/>
                </a:cubicBezTo>
                <a:lnTo>
                  <a:pt x="6265362" y="559163"/>
                </a:lnTo>
                <a:cubicBezTo>
                  <a:pt x="6265362" y="593476"/>
                  <a:pt x="6237546" y="621292"/>
                  <a:pt x="6203233" y="621292"/>
                </a:cubicBezTo>
                <a:lnTo>
                  <a:pt x="62129" y="621292"/>
                </a:lnTo>
                <a:cubicBezTo>
                  <a:pt x="27816" y="621292"/>
                  <a:pt x="0" y="593476"/>
                  <a:pt x="0" y="559163"/>
                </a:cubicBezTo>
                <a:lnTo>
                  <a:pt x="0" y="6212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  <a:effectLst/>
        </p:spPr>
        <p:style>
          <a:lnRef idx="0">
            <a:scrgbClr r="0" g="0" b="0"/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80000" tIns="79157" rIns="785877" bIns="79157" numCol="1" spcCol="1270" anchor="ctr" anchorCtr="0">
            <a:noAutofit/>
          </a:bodyPr>
          <a:lstStyle/>
          <a:p>
            <a:pPr marL="0" marR="0" lvl="0" indent="0" algn="l" defTabSz="7111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3111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Enable new business models, digital transformation, and data-driven innovation</a:t>
            </a:r>
          </a:p>
        </p:txBody>
      </p:sp>
      <p:sp>
        <p:nvSpPr>
          <p:cNvPr id="13" name="Freeform 25" descr="" title="">
            <a:extLst>
              <a:ext uri="{FF2B5EF4-FFF2-40B4-BE49-F238E27FC236}">
                <a16:creationId xmlns:a16="http://schemas.microsoft.com/office/drawing/2014/main" id="{9EF8D83F-6737-D072-9F76-772C2D856E5D}"/>
              </a:ext>
            </a:extLst>
          </p:cNvPr>
          <p:cNvSpPr/>
          <p:nvPr/>
        </p:nvSpPr>
        <p:spPr>
          <a:xfrm>
            <a:off x="596587" y="2961550"/>
            <a:ext cx="11027152" cy="438777"/>
          </a:xfrm>
          <a:custGeom>
            <a:avLst/>
            <a:gdLst>
              <a:gd name="connsiteX0" fmla="*/ 0 w 6265362"/>
              <a:gd name="connsiteY0" fmla="*/ 62129 h 621292"/>
              <a:gd name="connsiteX1" fmla="*/ 62129 w 6265362"/>
              <a:gd name="connsiteY1" fmla="*/ 0 h 621292"/>
              <a:gd name="connsiteX2" fmla="*/ 6203233 w 6265362"/>
              <a:gd name="connsiteY2" fmla="*/ 0 h 621292"/>
              <a:gd name="connsiteX3" fmla="*/ 6265362 w 6265362"/>
              <a:gd name="connsiteY3" fmla="*/ 62129 h 621292"/>
              <a:gd name="connsiteX4" fmla="*/ 6265362 w 6265362"/>
              <a:gd name="connsiteY4" fmla="*/ 559163 h 621292"/>
              <a:gd name="connsiteX5" fmla="*/ 6203233 w 6265362"/>
              <a:gd name="connsiteY5" fmla="*/ 621292 h 621292"/>
              <a:gd name="connsiteX6" fmla="*/ 62129 w 6265362"/>
              <a:gd name="connsiteY6" fmla="*/ 621292 h 621292"/>
              <a:gd name="connsiteX7" fmla="*/ 0 w 6265362"/>
              <a:gd name="connsiteY7" fmla="*/ 559163 h 621292"/>
              <a:gd name="connsiteX8" fmla="*/ 0 w 6265362"/>
              <a:gd name="connsiteY8" fmla="*/ 62129 h 62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5362" h="621292">
                <a:moveTo>
                  <a:pt x="0" y="62129"/>
                </a:moveTo>
                <a:cubicBezTo>
                  <a:pt x="0" y="27816"/>
                  <a:pt x="27816" y="0"/>
                  <a:pt x="62129" y="0"/>
                </a:cubicBezTo>
                <a:lnTo>
                  <a:pt x="6203233" y="0"/>
                </a:lnTo>
                <a:cubicBezTo>
                  <a:pt x="6237546" y="0"/>
                  <a:pt x="6265362" y="27816"/>
                  <a:pt x="6265362" y="62129"/>
                </a:cubicBezTo>
                <a:lnTo>
                  <a:pt x="6265362" y="559163"/>
                </a:lnTo>
                <a:cubicBezTo>
                  <a:pt x="6265362" y="593476"/>
                  <a:pt x="6237546" y="621292"/>
                  <a:pt x="6203233" y="621292"/>
                </a:cubicBezTo>
                <a:lnTo>
                  <a:pt x="62129" y="621292"/>
                </a:lnTo>
                <a:cubicBezTo>
                  <a:pt x="27816" y="621292"/>
                  <a:pt x="0" y="593476"/>
                  <a:pt x="0" y="559163"/>
                </a:cubicBezTo>
                <a:lnTo>
                  <a:pt x="0" y="6212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  <a:effectLst/>
        </p:spPr>
        <p:style>
          <a:lnRef idx="0">
            <a:scrgbClr r="0" g="0" b="0"/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80000" tIns="79157" rIns="785877" bIns="79157" numCol="1" spcCol="1270" anchor="ctr" anchorCtr="0">
            <a:noAutofit/>
          </a:bodyPr>
          <a:lstStyle/>
          <a:p>
            <a:pPr marL="0" marR="0" lvl="0" indent="0" algn="l" defTabSz="7111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13111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Address increased expectations of individuals for transparency, control and value exchange</a:t>
            </a:r>
          </a:p>
        </p:txBody>
      </p:sp>
      <p:sp>
        <p:nvSpPr>
          <p:cNvPr id="14" name="Freeform 26" descr="" title="">
            <a:extLst>
              <a:ext uri="{FF2B5EF4-FFF2-40B4-BE49-F238E27FC236}">
                <a16:creationId xmlns:a16="http://schemas.microsoft.com/office/drawing/2014/main" id="{809390CF-005F-CF4E-373E-2367950AFE33}"/>
              </a:ext>
            </a:extLst>
          </p:cNvPr>
          <p:cNvSpPr/>
          <p:nvPr/>
        </p:nvSpPr>
        <p:spPr>
          <a:xfrm>
            <a:off x="596587" y="3597011"/>
            <a:ext cx="11027152" cy="438777"/>
          </a:xfrm>
          <a:custGeom>
            <a:avLst/>
            <a:gdLst>
              <a:gd name="connsiteX0" fmla="*/ 0 w 6265362"/>
              <a:gd name="connsiteY0" fmla="*/ 62129 h 621292"/>
              <a:gd name="connsiteX1" fmla="*/ 62129 w 6265362"/>
              <a:gd name="connsiteY1" fmla="*/ 0 h 621292"/>
              <a:gd name="connsiteX2" fmla="*/ 6203233 w 6265362"/>
              <a:gd name="connsiteY2" fmla="*/ 0 h 621292"/>
              <a:gd name="connsiteX3" fmla="*/ 6265362 w 6265362"/>
              <a:gd name="connsiteY3" fmla="*/ 62129 h 621292"/>
              <a:gd name="connsiteX4" fmla="*/ 6265362 w 6265362"/>
              <a:gd name="connsiteY4" fmla="*/ 559163 h 621292"/>
              <a:gd name="connsiteX5" fmla="*/ 6203233 w 6265362"/>
              <a:gd name="connsiteY5" fmla="*/ 621292 h 621292"/>
              <a:gd name="connsiteX6" fmla="*/ 62129 w 6265362"/>
              <a:gd name="connsiteY6" fmla="*/ 621292 h 621292"/>
              <a:gd name="connsiteX7" fmla="*/ 0 w 6265362"/>
              <a:gd name="connsiteY7" fmla="*/ 559163 h 621292"/>
              <a:gd name="connsiteX8" fmla="*/ 0 w 6265362"/>
              <a:gd name="connsiteY8" fmla="*/ 62129 h 62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5362" h="621292">
                <a:moveTo>
                  <a:pt x="0" y="62129"/>
                </a:moveTo>
                <a:cubicBezTo>
                  <a:pt x="0" y="27816"/>
                  <a:pt x="27816" y="0"/>
                  <a:pt x="62129" y="0"/>
                </a:cubicBezTo>
                <a:lnTo>
                  <a:pt x="6203233" y="0"/>
                </a:lnTo>
                <a:cubicBezTo>
                  <a:pt x="6237546" y="0"/>
                  <a:pt x="6265362" y="27816"/>
                  <a:pt x="6265362" y="62129"/>
                </a:cubicBezTo>
                <a:lnTo>
                  <a:pt x="6265362" y="559163"/>
                </a:lnTo>
                <a:cubicBezTo>
                  <a:pt x="6265362" y="593476"/>
                  <a:pt x="6237546" y="621292"/>
                  <a:pt x="6203233" y="621292"/>
                </a:cubicBezTo>
                <a:lnTo>
                  <a:pt x="62129" y="621292"/>
                </a:lnTo>
                <a:cubicBezTo>
                  <a:pt x="27816" y="621292"/>
                  <a:pt x="0" y="593476"/>
                  <a:pt x="0" y="559163"/>
                </a:cubicBezTo>
                <a:lnTo>
                  <a:pt x="0" y="6212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  <a:effectLst/>
        </p:spPr>
        <p:style>
          <a:lnRef idx="0">
            <a:scrgbClr r="0" g="0" b="0"/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80000" tIns="79157" rIns="785877" bIns="79157" numCol="1" spcCol="1270" anchor="ctr" anchorCtr="0">
            <a:noAutofit/>
          </a:bodyPr>
          <a:lstStyle/>
          <a:p>
            <a:pPr marL="0" marR="0" lvl="0" indent="0" algn="l" defTabSz="7111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3111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Ensure data protection, data as a key asset and digital trust</a:t>
            </a:r>
          </a:p>
        </p:txBody>
      </p:sp>
      <p:sp>
        <p:nvSpPr>
          <p:cNvPr id="15" name="Freeform 28" descr="" title="">
            <a:extLst>
              <a:ext uri="{FF2B5EF4-FFF2-40B4-BE49-F238E27FC236}">
                <a16:creationId xmlns:a16="http://schemas.microsoft.com/office/drawing/2014/main" id="{FA549FB9-D2C7-57F6-A3F6-673585991BEA}"/>
              </a:ext>
            </a:extLst>
          </p:cNvPr>
          <p:cNvSpPr/>
          <p:nvPr/>
        </p:nvSpPr>
        <p:spPr>
          <a:xfrm>
            <a:off x="596587" y="4285554"/>
            <a:ext cx="11027152" cy="438777"/>
          </a:xfrm>
          <a:custGeom>
            <a:avLst/>
            <a:gdLst>
              <a:gd name="connsiteX0" fmla="*/ 0 w 6265362"/>
              <a:gd name="connsiteY0" fmla="*/ 62129 h 621292"/>
              <a:gd name="connsiteX1" fmla="*/ 62129 w 6265362"/>
              <a:gd name="connsiteY1" fmla="*/ 0 h 621292"/>
              <a:gd name="connsiteX2" fmla="*/ 6203233 w 6265362"/>
              <a:gd name="connsiteY2" fmla="*/ 0 h 621292"/>
              <a:gd name="connsiteX3" fmla="*/ 6265362 w 6265362"/>
              <a:gd name="connsiteY3" fmla="*/ 62129 h 621292"/>
              <a:gd name="connsiteX4" fmla="*/ 6265362 w 6265362"/>
              <a:gd name="connsiteY4" fmla="*/ 559163 h 621292"/>
              <a:gd name="connsiteX5" fmla="*/ 6203233 w 6265362"/>
              <a:gd name="connsiteY5" fmla="*/ 621292 h 621292"/>
              <a:gd name="connsiteX6" fmla="*/ 62129 w 6265362"/>
              <a:gd name="connsiteY6" fmla="*/ 621292 h 621292"/>
              <a:gd name="connsiteX7" fmla="*/ 0 w 6265362"/>
              <a:gd name="connsiteY7" fmla="*/ 559163 h 621292"/>
              <a:gd name="connsiteX8" fmla="*/ 0 w 6265362"/>
              <a:gd name="connsiteY8" fmla="*/ 62129 h 62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5362" h="621292">
                <a:moveTo>
                  <a:pt x="0" y="62129"/>
                </a:moveTo>
                <a:cubicBezTo>
                  <a:pt x="0" y="27816"/>
                  <a:pt x="27816" y="0"/>
                  <a:pt x="62129" y="0"/>
                </a:cubicBezTo>
                <a:lnTo>
                  <a:pt x="6203233" y="0"/>
                </a:lnTo>
                <a:cubicBezTo>
                  <a:pt x="6237546" y="0"/>
                  <a:pt x="6265362" y="27816"/>
                  <a:pt x="6265362" y="62129"/>
                </a:cubicBezTo>
                <a:lnTo>
                  <a:pt x="6265362" y="559163"/>
                </a:lnTo>
                <a:cubicBezTo>
                  <a:pt x="6265362" y="593476"/>
                  <a:pt x="6237546" y="621292"/>
                  <a:pt x="6203233" y="621292"/>
                </a:cubicBezTo>
                <a:lnTo>
                  <a:pt x="62129" y="621292"/>
                </a:lnTo>
                <a:cubicBezTo>
                  <a:pt x="27816" y="621292"/>
                  <a:pt x="0" y="593476"/>
                  <a:pt x="0" y="559163"/>
                </a:cubicBezTo>
                <a:lnTo>
                  <a:pt x="0" y="6212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  <a:effectLst/>
        </p:spPr>
        <p:style>
          <a:lnRef idx="0">
            <a:scrgbClr r="0" g="0" b="0"/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80000" tIns="79157" rIns="785877" bIns="79157" numCol="1" spcCol="1270" anchor="ctr" anchorCtr="0">
            <a:noAutofit/>
          </a:bodyPr>
          <a:lstStyle/>
          <a:p>
            <a:pPr marL="0" marR="0" lvl="0" indent="0" algn="l" defTabSz="7111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3111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Competitive advantage</a:t>
            </a:r>
          </a:p>
        </p:txBody>
      </p:sp>
      <p:sp>
        <p:nvSpPr>
          <p:cNvPr id="16" name="Freeform 29" descr="" title="">
            <a:extLst>
              <a:ext uri="{FF2B5EF4-FFF2-40B4-BE49-F238E27FC236}">
                <a16:creationId xmlns:a16="http://schemas.microsoft.com/office/drawing/2014/main" id="{60DF7491-9BAD-D3B5-CC28-1A95DB29F979}"/>
              </a:ext>
            </a:extLst>
          </p:cNvPr>
          <p:cNvSpPr/>
          <p:nvPr/>
        </p:nvSpPr>
        <p:spPr>
          <a:xfrm>
            <a:off x="596587" y="4962885"/>
            <a:ext cx="11027152" cy="438777"/>
          </a:xfrm>
          <a:custGeom>
            <a:avLst/>
            <a:gdLst>
              <a:gd name="connsiteX0" fmla="*/ 0 w 6265362"/>
              <a:gd name="connsiteY0" fmla="*/ 62129 h 621292"/>
              <a:gd name="connsiteX1" fmla="*/ 62129 w 6265362"/>
              <a:gd name="connsiteY1" fmla="*/ 0 h 621292"/>
              <a:gd name="connsiteX2" fmla="*/ 6203233 w 6265362"/>
              <a:gd name="connsiteY2" fmla="*/ 0 h 621292"/>
              <a:gd name="connsiteX3" fmla="*/ 6265362 w 6265362"/>
              <a:gd name="connsiteY3" fmla="*/ 62129 h 621292"/>
              <a:gd name="connsiteX4" fmla="*/ 6265362 w 6265362"/>
              <a:gd name="connsiteY4" fmla="*/ 559163 h 621292"/>
              <a:gd name="connsiteX5" fmla="*/ 6203233 w 6265362"/>
              <a:gd name="connsiteY5" fmla="*/ 621292 h 621292"/>
              <a:gd name="connsiteX6" fmla="*/ 62129 w 6265362"/>
              <a:gd name="connsiteY6" fmla="*/ 621292 h 621292"/>
              <a:gd name="connsiteX7" fmla="*/ 0 w 6265362"/>
              <a:gd name="connsiteY7" fmla="*/ 559163 h 621292"/>
              <a:gd name="connsiteX8" fmla="*/ 0 w 6265362"/>
              <a:gd name="connsiteY8" fmla="*/ 62129 h 62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5362" h="621292">
                <a:moveTo>
                  <a:pt x="0" y="62129"/>
                </a:moveTo>
                <a:cubicBezTo>
                  <a:pt x="0" y="27816"/>
                  <a:pt x="27816" y="0"/>
                  <a:pt x="62129" y="0"/>
                </a:cubicBezTo>
                <a:lnTo>
                  <a:pt x="6203233" y="0"/>
                </a:lnTo>
                <a:cubicBezTo>
                  <a:pt x="6237546" y="0"/>
                  <a:pt x="6265362" y="27816"/>
                  <a:pt x="6265362" y="62129"/>
                </a:cubicBezTo>
                <a:lnTo>
                  <a:pt x="6265362" y="559163"/>
                </a:lnTo>
                <a:cubicBezTo>
                  <a:pt x="6265362" y="593476"/>
                  <a:pt x="6237546" y="621292"/>
                  <a:pt x="6203233" y="621292"/>
                </a:cubicBezTo>
                <a:lnTo>
                  <a:pt x="62129" y="621292"/>
                </a:lnTo>
                <a:cubicBezTo>
                  <a:pt x="27816" y="621292"/>
                  <a:pt x="0" y="593476"/>
                  <a:pt x="0" y="559163"/>
                </a:cubicBezTo>
                <a:lnTo>
                  <a:pt x="0" y="6212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  <a:effectLst/>
        </p:spPr>
        <p:style>
          <a:lnRef idx="0">
            <a:scrgbClr r="0" g="0" b="0"/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80000" tIns="79157" rIns="785877" bIns="79157" numCol="1" spcCol="1270" anchor="ctr" anchorCtr="0">
            <a:noAutofit/>
          </a:bodyPr>
          <a:lstStyle/>
          <a:p>
            <a:pPr marL="0" marR="0" lvl="0" indent="0" algn="l" defTabSz="7111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3111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Mitigate legal, commercial and reputational risks and future-proof regulatory disruptions </a:t>
            </a:r>
          </a:p>
        </p:txBody>
      </p:sp>
      <p:sp>
        <p:nvSpPr>
          <p:cNvPr id="17" name="Freeform 31" descr="" title="">
            <a:extLst>
              <a:ext uri="{FF2B5EF4-FFF2-40B4-BE49-F238E27FC236}">
                <a16:creationId xmlns:a16="http://schemas.microsoft.com/office/drawing/2014/main" id="{B4C287C5-6C93-5B38-763D-0CE48C3C7B33}"/>
              </a:ext>
            </a:extLst>
          </p:cNvPr>
          <p:cNvSpPr/>
          <p:nvPr/>
        </p:nvSpPr>
        <p:spPr>
          <a:xfrm>
            <a:off x="596587" y="5612756"/>
            <a:ext cx="11027152" cy="438777"/>
          </a:xfrm>
          <a:custGeom>
            <a:avLst/>
            <a:gdLst>
              <a:gd name="connsiteX0" fmla="*/ 0 w 6265362"/>
              <a:gd name="connsiteY0" fmla="*/ 62129 h 621292"/>
              <a:gd name="connsiteX1" fmla="*/ 62129 w 6265362"/>
              <a:gd name="connsiteY1" fmla="*/ 0 h 621292"/>
              <a:gd name="connsiteX2" fmla="*/ 6203233 w 6265362"/>
              <a:gd name="connsiteY2" fmla="*/ 0 h 621292"/>
              <a:gd name="connsiteX3" fmla="*/ 6265362 w 6265362"/>
              <a:gd name="connsiteY3" fmla="*/ 62129 h 621292"/>
              <a:gd name="connsiteX4" fmla="*/ 6265362 w 6265362"/>
              <a:gd name="connsiteY4" fmla="*/ 559163 h 621292"/>
              <a:gd name="connsiteX5" fmla="*/ 6203233 w 6265362"/>
              <a:gd name="connsiteY5" fmla="*/ 621292 h 621292"/>
              <a:gd name="connsiteX6" fmla="*/ 62129 w 6265362"/>
              <a:gd name="connsiteY6" fmla="*/ 621292 h 621292"/>
              <a:gd name="connsiteX7" fmla="*/ 0 w 6265362"/>
              <a:gd name="connsiteY7" fmla="*/ 559163 h 621292"/>
              <a:gd name="connsiteX8" fmla="*/ 0 w 6265362"/>
              <a:gd name="connsiteY8" fmla="*/ 62129 h 62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5362" h="621292">
                <a:moveTo>
                  <a:pt x="0" y="62129"/>
                </a:moveTo>
                <a:cubicBezTo>
                  <a:pt x="0" y="27816"/>
                  <a:pt x="27816" y="0"/>
                  <a:pt x="62129" y="0"/>
                </a:cubicBezTo>
                <a:lnTo>
                  <a:pt x="6203233" y="0"/>
                </a:lnTo>
                <a:cubicBezTo>
                  <a:pt x="6237546" y="0"/>
                  <a:pt x="6265362" y="27816"/>
                  <a:pt x="6265362" y="62129"/>
                </a:cubicBezTo>
                <a:lnTo>
                  <a:pt x="6265362" y="559163"/>
                </a:lnTo>
                <a:cubicBezTo>
                  <a:pt x="6265362" y="593476"/>
                  <a:pt x="6237546" y="621292"/>
                  <a:pt x="6203233" y="621292"/>
                </a:cubicBezTo>
                <a:lnTo>
                  <a:pt x="62129" y="621292"/>
                </a:lnTo>
                <a:cubicBezTo>
                  <a:pt x="27816" y="621292"/>
                  <a:pt x="0" y="593476"/>
                  <a:pt x="0" y="559163"/>
                </a:cubicBezTo>
                <a:lnTo>
                  <a:pt x="0" y="6212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  <a:effectLst/>
        </p:spPr>
        <p:style>
          <a:lnRef idx="0">
            <a:scrgbClr r="0" g="0" b="0"/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80000" tIns="79157" rIns="785877" bIns="79157" numCol="1" spcCol="1270" anchor="ctr" anchorCtr="0">
            <a:noAutofit/>
          </a:bodyPr>
          <a:lstStyle/>
          <a:p>
            <a:pPr marL="0" marR="0" lvl="0" indent="0" algn="l" defTabSz="7111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3111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Address investor demands </a:t>
            </a:r>
          </a:p>
        </p:txBody>
      </p:sp>
      <p:sp>
        <p:nvSpPr>
          <p:cNvPr id="2" name="Freeform 31" descr="" title="">
            <a:extLst>
              <a:ext uri="{FF2B5EF4-FFF2-40B4-BE49-F238E27FC236}">
                <a16:creationId xmlns:a16="http://schemas.microsoft.com/office/drawing/2014/main" id="{FB186D72-15AC-4564-0E70-AAA17DA53D35}"/>
              </a:ext>
            </a:extLst>
          </p:cNvPr>
          <p:cNvSpPr/>
          <p:nvPr/>
        </p:nvSpPr>
        <p:spPr>
          <a:xfrm>
            <a:off x="596586" y="6239792"/>
            <a:ext cx="11027152" cy="438777"/>
          </a:xfrm>
          <a:custGeom>
            <a:avLst/>
            <a:gdLst>
              <a:gd name="connsiteX0" fmla="*/ 0 w 6265362"/>
              <a:gd name="connsiteY0" fmla="*/ 62129 h 621292"/>
              <a:gd name="connsiteX1" fmla="*/ 62129 w 6265362"/>
              <a:gd name="connsiteY1" fmla="*/ 0 h 621292"/>
              <a:gd name="connsiteX2" fmla="*/ 6203233 w 6265362"/>
              <a:gd name="connsiteY2" fmla="*/ 0 h 621292"/>
              <a:gd name="connsiteX3" fmla="*/ 6265362 w 6265362"/>
              <a:gd name="connsiteY3" fmla="*/ 62129 h 621292"/>
              <a:gd name="connsiteX4" fmla="*/ 6265362 w 6265362"/>
              <a:gd name="connsiteY4" fmla="*/ 559163 h 621292"/>
              <a:gd name="connsiteX5" fmla="*/ 6203233 w 6265362"/>
              <a:gd name="connsiteY5" fmla="*/ 621292 h 621292"/>
              <a:gd name="connsiteX6" fmla="*/ 62129 w 6265362"/>
              <a:gd name="connsiteY6" fmla="*/ 621292 h 621292"/>
              <a:gd name="connsiteX7" fmla="*/ 0 w 6265362"/>
              <a:gd name="connsiteY7" fmla="*/ 559163 h 621292"/>
              <a:gd name="connsiteX8" fmla="*/ 0 w 6265362"/>
              <a:gd name="connsiteY8" fmla="*/ 62129 h 62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5362" h="621292">
                <a:moveTo>
                  <a:pt x="0" y="62129"/>
                </a:moveTo>
                <a:cubicBezTo>
                  <a:pt x="0" y="27816"/>
                  <a:pt x="27816" y="0"/>
                  <a:pt x="62129" y="0"/>
                </a:cubicBezTo>
                <a:lnTo>
                  <a:pt x="6203233" y="0"/>
                </a:lnTo>
                <a:cubicBezTo>
                  <a:pt x="6237546" y="0"/>
                  <a:pt x="6265362" y="27816"/>
                  <a:pt x="6265362" y="62129"/>
                </a:cubicBezTo>
                <a:lnTo>
                  <a:pt x="6265362" y="559163"/>
                </a:lnTo>
                <a:cubicBezTo>
                  <a:pt x="6265362" y="593476"/>
                  <a:pt x="6237546" y="621292"/>
                  <a:pt x="6203233" y="621292"/>
                </a:cubicBezTo>
                <a:lnTo>
                  <a:pt x="62129" y="621292"/>
                </a:lnTo>
                <a:cubicBezTo>
                  <a:pt x="27816" y="621292"/>
                  <a:pt x="0" y="593476"/>
                  <a:pt x="0" y="559163"/>
                </a:cubicBezTo>
                <a:lnTo>
                  <a:pt x="0" y="6212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  <a:effectLst/>
        </p:spPr>
        <p:style>
          <a:lnRef idx="0">
            <a:scrgbClr r="0" g="0" b="0"/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80000" tIns="79157" rIns="785877" bIns="79157" numCol="1" spcCol="1270" anchor="ctr" anchorCtr="0">
            <a:noAutofit/>
          </a:bodyPr>
          <a:lstStyle/>
          <a:p>
            <a:pPr marL="0" marR="0" lvl="0" indent="0" algn="l" defTabSz="71118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3111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Proven ROI on data, privacy and security programs </a:t>
            </a:r>
          </a:p>
        </p:txBody>
      </p:sp>
      <p:sp>
        <p:nvSpPr>
          <p:cNvPr id="3" name="Slide Number Placeholder 2" descr="" title="">
            <a:extLst>
              <a:ext uri="{FF2B5EF4-FFF2-40B4-BE49-F238E27FC236}">
                <a16:creationId xmlns:a16="http://schemas.microsoft.com/office/drawing/2014/main" id="{6CBB1CC0-D9C4-7B50-5B79-2E0FAEF663E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955983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" title=""/>
          <p:cNvSpPr>
            <a:spLocks noGrp="1"/>
          </p:cNvSpPr>
          <p:nvPr>
            <p:ph type="title"/>
          </p:nvPr>
        </p:nvSpPr>
        <p:spPr>
          <a:xfrm>
            <a:off x="5101411" y="184855"/>
            <a:ext cx="6539604" cy="637033"/>
          </a:xfrm>
        </p:spPr>
        <p:txBody>
          <a:bodyPr>
            <a:normAutofit fontScale="90000"/>
          </a:bodyPr>
          <a:lstStyle/>
          <a:p>
            <a:r>
              <a:rPr lang="en-GB" dirty="0"/>
              <a:t>CIPL Accountability Framework for All Digital Regulation</a:t>
            </a:r>
            <a:endParaRPr lang="pt-BR" dirty="0"/>
          </a:p>
        </p:txBody>
      </p:sp>
      <p:grpSp>
        <p:nvGrpSpPr>
          <p:cNvPr id="30" name="Group 29" descr="" title=""/>
          <p:cNvGrpSpPr/>
          <p:nvPr/>
        </p:nvGrpSpPr>
        <p:grpSpPr>
          <a:xfrm>
            <a:off x="5272481" y="2038379"/>
            <a:ext cx="6774737" cy="4413631"/>
            <a:chOff x="1888562" y="1241513"/>
            <a:chExt cx="5335705" cy="3490333"/>
          </a:xfrm>
        </p:grpSpPr>
        <p:grpSp>
          <p:nvGrpSpPr>
            <p:cNvPr id="31" name="Group 30" descr="" title=""/>
            <p:cNvGrpSpPr/>
            <p:nvPr/>
          </p:nvGrpSpPr>
          <p:grpSpPr>
            <a:xfrm>
              <a:off x="3414135" y="1862274"/>
              <a:ext cx="2466931" cy="2466030"/>
              <a:chOff x="3414135" y="1522378"/>
              <a:chExt cx="2466931" cy="2466030"/>
            </a:xfrm>
          </p:grpSpPr>
          <p:sp>
            <p:nvSpPr>
              <p:cNvPr id="46" name="Oval 45" descr="" title=""/>
              <p:cNvSpPr/>
              <p:nvPr/>
            </p:nvSpPr>
            <p:spPr>
              <a:xfrm>
                <a:off x="3414135" y="1522378"/>
                <a:ext cx="2466931" cy="2466030"/>
              </a:xfrm>
              <a:prstGeom prst="ellipse">
                <a:avLst/>
              </a:prstGeom>
              <a:solidFill>
                <a:srgbClr val="D8D8D8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9019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Oval 46" descr="" title=""/>
              <p:cNvSpPr/>
              <p:nvPr/>
            </p:nvSpPr>
            <p:spPr>
              <a:xfrm>
                <a:off x="3450410" y="1558640"/>
                <a:ext cx="2394379" cy="2393505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9019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Oval 47" descr="" title=""/>
              <p:cNvSpPr/>
              <p:nvPr/>
            </p:nvSpPr>
            <p:spPr>
              <a:xfrm>
                <a:off x="3657600" y="1764793"/>
                <a:ext cx="1980000" cy="1981200"/>
              </a:xfrm>
              <a:prstGeom prst="ellipse">
                <a:avLst/>
              </a:prstGeom>
              <a:solidFill>
                <a:srgbClr val="D8D8D8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9019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Oval 48" descr="" title=""/>
              <p:cNvSpPr/>
              <p:nvPr/>
            </p:nvSpPr>
            <p:spPr>
              <a:xfrm>
                <a:off x="3844284" y="1951590"/>
                <a:ext cx="1606632" cy="1607605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0" rIns="0" rtlCol="0" anchor="ctr"/>
              <a:lstStyle/>
              <a:p>
                <a:pPr marL="0" marR="0" lvl="0" indent="0" algn="ctr" defTabSz="69019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3111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Accountability</a:t>
                </a:r>
              </a:p>
              <a:p>
                <a:pPr marL="0" marR="0" lvl="0" indent="0" algn="ctr" defTabSz="69019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31112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Effective compliance, business sustainability, protection for individuals</a:t>
                </a:r>
              </a:p>
            </p:txBody>
          </p:sp>
        </p:grpSp>
        <p:sp>
          <p:nvSpPr>
            <p:cNvPr id="32" name="Oval 31" descr="" title=""/>
            <p:cNvSpPr/>
            <p:nvPr/>
          </p:nvSpPr>
          <p:spPr>
            <a:xfrm>
              <a:off x="5525408" y="2257103"/>
              <a:ext cx="180000" cy="180000"/>
            </a:xfrm>
            <a:prstGeom prst="ellipse">
              <a:avLst/>
            </a:prstGeom>
            <a:solidFill>
              <a:srgbClr val="27233A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32" descr="" title=""/>
            <p:cNvSpPr/>
            <p:nvPr/>
          </p:nvSpPr>
          <p:spPr>
            <a:xfrm>
              <a:off x="5746028" y="3192007"/>
              <a:ext cx="180000" cy="180000"/>
            </a:xfrm>
            <a:prstGeom prst="ellipse">
              <a:avLst/>
            </a:prstGeom>
            <a:solidFill>
              <a:srgbClr val="5D3A7A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val 33" descr="" title=""/>
            <p:cNvSpPr/>
            <p:nvPr/>
          </p:nvSpPr>
          <p:spPr>
            <a:xfrm>
              <a:off x="5131780" y="4081348"/>
              <a:ext cx="180000" cy="180000"/>
            </a:xfrm>
            <a:prstGeom prst="ellipse">
              <a:avLst/>
            </a:prstGeom>
            <a:solidFill>
              <a:srgbClr val="F1691F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val 34" descr="" title=""/>
            <p:cNvSpPr/>
            <p:nvPr/>
          </p:nvSpPr>
          <p:spPr>
            <a:xfrm>
              <a:off x="3983421" y="4088463"/>
              <a:ext cx="180000" cy="180000"/>
            </a:xfrm>
            <a:prstGeom prst="ellipse">
              <a:avLst/>
            </a:prstGeom>
            <a:solidFill>
              <a:srgbClr val="F3B315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val 35" descr="" title=""/>
            <p:cNvSpPr/>
            <p:nvPr/>
          </p:nvSpPr>
          <p:spPr>
            <a:xfrm>
              <a:off x="3353977" y="3192007"/>
              <a:ext cx="180000" cy="180000"/>
            </a:xfrm>
            <a:prstGeom prst="ellipse">
              <a:avLst/>
            </a:prstGeom>
            <a:solidFill>
              <a:srgbClr val="4BACC6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val 36" descr="" title=""/>
            <p:cNvSpPr/>
            <p:nvPr/>
          </p:nvSpPr>
          <p:spPr>
            <a:xfrm>
              <a:off x="3576361" y="2253445"/>
              <a:ext cx="180000" cy="180000"/>
            </a:xfrm>
            <a:prstGeom prst="ellipse">
              <a:avLst/>
            </a:prstGeom>
            <a:solidFill>
              <a:srgbClr val="0166B4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Oval 37" descr="" title=""/>
            <p:cNvSpPr/>
            <p:nvPr/>
          </p:nvSpPr>
          <p:spPr>
            <a:xfrm>
              <a:off x="4557035" y="1787668"/>
              <a:ext cx="180000" cy="180000"/>
            </a:xfrm>
            <a:prstGeom prst="ellipse">
              <a:avLst/>
            </a:prstGeom>
            <a:solidFill>
              <a:srgbClr val="1F49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 descr="" title=""/>
            <p:cNvSpPr txBox="1"/>
            <p:nvPr/>
          </p:nvSpPr>
          <p:spPr>
            <a:xfrm>
              <a:off x="5666548" y="1786894"/>
              <a:ext cx="1221231" cy="495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7233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Risk Assessment</a:t>
              </a:r>
            </a:p>
          </p:txBody>
        </p:sp>
        <p:sp>
          <p:nvSpPr>
            <p:cNvPr id="40" name="TextBox 39" descr="" title=""/>
            <p:cNvSpPr txBox="1"/>
            <p:nvPr/>
          </p:nvSpPr>
          <p:spPr>
            <a:xfrm>
              <a:off x="6003036" y="3072955"/>
              <a:ext cx="1221231" cy="495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5D3A7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Policies and Procedures</a:t>
              </a:r>
            </a:p>
          </p:txBody>
        </p:sp>
        <p:sp>
          <p:nvSpPr>
            <p:cNvPr id="41" name="TextBox 40" descr="" title=""/>
            <p:cNvSpPr txBox="1"/>
            <p:nvPr/>
          </p:nvSpPr>
          <p:spPr>
            <a:xfrm>
              <a:off x="5270448" y="4271012"/>
              <a:ext cx="1221231" cy="286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1691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Transparency</a:t>
              </a:r>
            </a:p>
          </p:txBody>
        </p:sp>
        <p:sp>
          <p:nvSpPr>
            <p:cNvPr id="42" name="Rectangle 41" descr="" title=""/>
            <p:cNvSpPr/>
            <p:nvPr/>
          </p:nvSpPr>
          <p:spPr>
            <a:xfrm>
              <a:off x="2599256" y="4236584"/>
              <a:ext cx="1386428" cy="4952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3B31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Training and Awareness</a:t>
              </a:r>
            </a:p>
          </p:txBody>
        </p:sp>
        <p:sp>
          <p:nvSpPr>
            <p:cNvPr id="43" name="TextBox 42" descr="" title=""/>
            <p:cNvSpPr txBox="1"/>
            <p:nvPr/>
          </p:nvSpPr>
          <p:spPr>
            <a:xfrm>
              <a:off x="1888562" y="3051174"/>
              <a:ext cx="1403603" cy="495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4BACC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Monitoring and Verification</a:t>
              </a:r>
            </a:p>
          </p:txBody>
        </p:sp>
        <p:sp>
          <p:nvSpPr>
            <p:cNvPr id="44" name="TextBox 43" descr="" title=""/>
            <p:cNvSpPr txBox="1"/>
            <p:nvPr/>
          </p:nvSpPr>
          <p:spPr>
            <a:xfrm>
              <a:off x="2223918" y="1784996"/>
              <a:ext cx="1403603" cy="495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166B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Response and Enforcement</a:t>
              </a:r>
            </a:p>
          </p:txBody>
        </p:sp>
        <p:sp>
          <p:nvSpPr>
            <p:cNvPr id="45" name="TextBox 44" descr="" title=""/>
            <p:cNvSpPr txBox="1"/>
            <p:nvPr/>
          </p:nvSpPr>
          <p:spPr>
            <a:xfrm>
              <a:off x="3945233" y="1241513"/>
              <a:ext cx="1403603" cy="495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901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Leadership and Oversight</a:t>
              </a:r>
            </a:p>
          </p:txBody>
        </p:sp>
      </p:grpSp>
      <p:sp>
        <p:nvSpPr>
          <p:cNvPr id="50" name="Rounded Rectangle 49" descr="" title=""/>
          <p:cNvSpPr/>
          <p:nvPr/>
        </p:nvSpPr>
        <p:spPr>
          <a:xfrm>
            <a:off x="278224" y="184855"/>
            <a:ext cx="4641883" cy="1700336"/>
          </a:xfrm>
          <a:prstGeom prst="roundRect">
            <a:avLst/>
          </a:prstGeom>
          <a:solidFill>
            <a:srgbClr val="D8D8D8"/>
          </a:solidFill>
          <a:ln w="9525" cap="flat" cmpd="sng" algn="ctr">
            <a:noFill/>
            <a:prstDash val="solid"/>
          </a:ln>
          <a:effectLst/>
        </p:spPr>
        <p:txBody>
          <a:bodyPr lIns="69014" tIns="34508" rIns="69014" bIns="34508" rtlCol="0" anchor="ctr"/>
          <a:lstStyle/>
          <a:p>
            <a:pPr marL="0" marR="0" lvl="0" indent="0" algn="ctr" defTabSz="345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Accountability requires organisations to build, implement and maintain comprehensive privacy/ data/AI programmes that translate legal requirements and other standards into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risk-based, verifiable and enforceable corporate practices, controls and tools</a:t>
            </a:r>
          </a:p>
        </p:txBody>
      </p:sp>
      <p:sp>
        <p:nvSpPr>
          <p:cNvPr id="51" name="Rounded Rectangle 50" descr="" title=""/>
          <p:cNvSpPr/>
          <p:nvPr/>
        </p:nvSpPr>
        <p:spPr>
          <a:xfrm>
            <a:off x="297861" y="4154299"/>
            <a:ext cx="4638400" cy="765009"/>
          </a:xfrm>
          <a:prstGeom prst="roundRect">
            <a:avLst/>
          </a:prstGeom>
          <a:solidFill>
            <a:srgbClr val="D8D8D8"/>
          </a:solidFill>
          <a:ln w="9525" cap="flat" cmpd="sng" algn="ctr">
            <a:noFill/>
            <a:prstDash val="solid"/>
          </a:ln>
          <a:effectLst/>
        </p:spPr>
        <p:txBody>
          <a:bodyPr lIns="69014" tIns="34508" rIns="69014" bIns="34508" rtlCol="0" anchor="ctr"/>
          <a:lstStyle/>
          <a:p>
            <a:pPr marL="0" marR="0" lvl="0" indent="0" algn="ctr" defTabSz="345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Company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values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business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ethics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shape accountability</a:t>
            </a:r>
          </a:p>
        </p:txBody>
      </p:sp>
      <p:sp>
        <p:nvSpPr>
          <p:cNvPr id="52" name="Rounded Rectangle 51" descr="" title=""/>
          <p:cNvSpPr/>
          <p:nvPr/>
        </p:nvSpPr>
        <p:spPr>
          <a:xfrm>
            <a:off x="294366" y="2065429"/>
            <a:ext cx="4641883" cy="1053856"/>
          </a:xfrm>
          <a:prstGeom prst="roundRect">
            <a:avLst/>
          </a:prstGeom>
          <a:solidFill>
            <a:srgbClr val="D8D8D8"/>
          </a:solidFill>
          <a:ln w="9525" cap="flat" cmpd="sng" algn="ctr">
            <a:noFill/>
            <a:prstDash val="solid"/>
          </a:ln>
          <a:effectLst/>
        </p:spPr>
        <p:txBody>
          <a:bodyPr lIns="69014" tIns="34508" rIns="69014" bIns="34508" rtlCol="0" anchor="ctr"/>
          <a:lstStyle/>
          <a:p>
            <a:pPr marL="0" marR="0" lvl="0" indent="0" algn="ctr" defTabSz="345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Organisations must be able to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demonstrate accountability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internally and externally</a:t>
            </a:r>
          </a:p>
        </p:txBody>
      </p:sp>
      <p:sp>
        <p:nvSpPr>
          <p:cNvPr id="53" name="Rounded Rectangle 52" descr="" title=""/>
          <p:cNvSpPr/>
          <p:nvPr/>
        </p:nvSpPr>
        <p:spPr>
          <a:xfrm>
            <a:off x="315319" y="3247207"/>
            <a:ext cx="4638400" cy="744411"/>
          </a:xfrm>
          <a:prstGeom prst="roundRect">
            <a:avLst/>
          </a:prstGeom>
          <a:solidFill>
            <a:srgbClr val="D8D8D8"/>
          </a:solidFill>
          <a:ln w="9525" cap="flat" cmpd="sng" algn="ctr">
            <a:noFill/>
            <a:prstDash val="solid"/>
          </a:ln>
          <a:effectLst/>
        </p:spPr>
        <p:txBody>
          <a:bodyPr lIns="69014" tIns="34508" rIns="69014" bIns="34508" rtlCol="0" anchor="ctr"/>
          <a:lstStyle/>
          <a:p>
            <a:pPr marL="0" marR="0" lvl="0" indent="0" algn="ctr" defTabSz="345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Accountability is not static, but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dynamic, </a:t>
            </a:r>
          </a:p>
          <a:p>
            <a:pPr marL="0" marR="0" lvl="0" indent="0" algn="ctr" defTabSz="345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0" dirty="0">
                <a:solidFill>
                  <a:srgbClr val="00548B"/>
                </a:solidFill>
                <a:latin typeface="Calibri" panose="020F0502020204030204"/>
              </a:rPr>
              <a:t>r</a:t>
            </a:r>
            <a:r>
              <a:rPr kumimoji="0" lang="en-GB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eiterative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constant journey </a:t>
            </a:r>
          </a:p>
        </p:txBody>
      </p:sp>
      <p:sp>
        <p:nvSpPr>
          <p:cNvPr id="28" name="Rounded Rectangle 27" descr="" title=""/>
          <p:cNvSpPr/>
          <p:nvPr/>
        </p:nvSpPr>
        <p:spPr>
          <a:xfrm>
            <a:off x="278224" y="5081989"/>
            <a:ext cx="4638400" cy="1420410"/>
          </a:xfrm>
          <a:prstGeom prst="roundRect">
            <a:avLst/>
          </a:prstGeom>
          <a:solidFill>
            <a:srgbClr val="D8D8D8"/>
          </a:solidFill>
          <a:ln w="9525" cap="flat" cmpd="sng" algn="ctr">
            <a:noFill/>
            <a:prstDash val="solid"/>
          </a:ln>
          <a:effectLst/>
        </p:spPr>
        <p:txBody>
          <a:bodyPr lIns="69014" tIns="34508" rIns="69014" bIns="34508" rtlCol="0" anchor="ctr"/>
          <a:lstStyle/>
          <a:p>
            <a:pPr marL="0" marR="0" lvl="0" indent="0" algn="ctr" defTabSz="345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Organisations can use a number of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models of accountability -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including the CIPL Framework, their corporate programs, the ICO Accountability Toolkit, BCR, codes and certifications, the Global CBPR, ISO standards</a:t>
            </a:r>
          </a:p>
        </p:txBody>
      </p:sp>
      <p:sp>
        <p:nvSpPr>
          <p:cNvPr id="3" name="TextBox 2" descr="" title="">
            <a:extLst>
              <a:ext uri="{FF2B5EF4-FFF2-40B4-BE49-F238E27FC236}">
                <a16:creationId xmlns:a16="http://schemas.microsoft.com/office/drawing/2014/main" id="{664EBA6E-9726-BD9E-145A-47004F237998}"/>
              </a:ext>
            </a:extLst>
          </p:cNvPr>
          <p:cNvSpPr txBox="1"/>
          <p:nvPr/>
        </p:nvSpPr>
        <p:spPr>
          <a:xfrm>
            <a:off x="6258570" y="1252793"/>
            <a:ext cx="5933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Data Privacy, Security, AI, Online Safety, Children, Competition</a:t>
            </a:r>
            <a:endParaRPr lang="pt-BR" dirty="0"/>
          </a:p>
        </p:txBody>
      </p:sp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B21BE55E-7390-AB9E-6642-66B4D709F003}"/>
              </a:ext>
            </a:extLst>
          </p:cNvPr>
          <p:cNvSpPr txBox="1">
            <a:spLocks/>
          </p:cNvSpPr>
          <p:nvPr/>
        </p:nvSpPr>
        <p:spPr>
          <a:xfrm>
            <a:off x="11451773" y="6497020"/>
            <a:ext cx="74022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8699F50C-BE38-4BD0-BA84-9B090E1F2B9B}" type="slidenum">
              <a:rPr lang="en-US" sz="1200" smtClean="0">
                <a:solidFill>
                  <a:srgbClr val="A5A5A5"/>
                </a:solidFill>
                <a:latin typeface="Calibri" panose="020F0502020204030204"/>
              </a:rPr>
              <a:pPr algn="r" defTabSz="914400">
                <a:defRPr/>
              </a:pPr>
              <a:t>14</a:t>
            </a:fld>
            <a:endParaRPr lang="en-US" sz="1200" dirty="0">
              <a:solidFill>
                <a:srgbClr val="A5A5A5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52857385"/>
      </p:ext>
    </p:extLst>
  </p:cSld>
  <p:clrMapOvr>
    <a:masterClrMapping/>
  </p:clrMapOvr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8" descr="" title="">
            <a:extLst>
              <a:ext uri="{FF2B5EF4-FFF2-40B4-BE49-F238E27FC236}">
                <a16:creationId xmlns:a16="http://schemas.microsoft.com/office/drawing/2014/main" id="{8B6A01FD-2981-851D-60CA-4763112ADC4A}"/>
              </a:ext>
            </a:extLst>
          </p:cNvPr>
          <p:cNvSpPr txBox="1">
            <a:spLocks/>
          </p:cNvSpPr>
          <p:nvPr/>
        </p:nvSpPr>
        <p:spPr>
          <a:xfrm>
            <a:off x="4756727" y="1424060"/>
            <a:ext cx="6187070" cy="4580315"/>
          </a:xfrm>
          <a:prstGeom prst="rect">
            <a:avLst/>
          </a:prstGeom>
        </p:spPr>
        <p:txBody>
          <a:bodyPr/>
          <a:lstStyle>
            <a:lvl1pPr marL="446088" indent="-4460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3288" indent="-4460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47788" indent="-433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75" indent="-422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38375" indent="-4095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Provides concrete empirical evidence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from accountable AI programs being deployed on the ground</a:t>
            </a:r>
          </a:p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Shares best practices and lessons learned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from leading global organisations</a:t>
            </a:r>
          </a:p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Builds global consensus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accountability in AI governance</a:t>
            </a:r>
          </a:p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Promotes accountability as an effective strategy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the responsible development and deployment of AI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Informs the global debate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AI regulation, governance, oversight, and enforcement</a:t>
            </a:r>
          </a:p>
        </p:txBody>
      </p:sp>
      <p:pic>
        <p:nvPicPr>
          <p:cNvPr id="3" name="Picture 2" descr="" title="">
            <a:extLst>
              <a:ext uri="{FF2B5EF4-FFF2-40B4-BE49-F238E27FC236}">
                <a16:creationId xmlns:a16="http://schemas.microsoft.com/office/drawing/2014/main" id="{2799A73E-041A-84F2-D10F-2696E1BCF8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5" r="788" b="2051"/>
          <a:stretch/>
        </p:blipFill>
        <p:spPr>
          <a:xfrm>
            <a:off x="1086678" y="1424061"/>
            <a:ext cx="3167270" cy="4486410"/>
          </a:xfrm>
          <a:prstGeom prst="rect">
            <a:avLst/>
          </a:prstGeom>
        </p:spPr>
      </p:pic>
      <p:pic>
        <p:nvPicPr>
          <p:cNvPr id="5" name="Picture 4" descr="" title="">
            <a:extLst>
              <a:ext uri="{FF2B5EF4-FFF2-40B4-BE49-F238E27FC236}">
                <a16:creationId xmlns:a16="http://schemas.microsoft.com/office/drawing/2014/main" id="{94F1960C-21DC-F717-5562-B0D4A23C9E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39" t="5118" r="4039" b="6523"/>
          <a:stretch/>
        </p:blipFill>
        <p:spPr>
          <a:xfrm>
            <a:off x="334845" y="4708477"/>
            <a:ext cx="1826715" cy="1755867"/>
          </a:xfrm>
          <a:prstGeom prst="rect">
            <a:avLst/>
          </a:prstGeom>
        </p:spPr>
      </p:pic>
      <p:sp>
        <p:nvSpPr>
          <p:cNvPr id="7" name="Title 26" descr="" title="">
            <a:extLst>
              <a:ext uri="{FF2B5EF4-FFF2-40B4-BE49-F238E27FC236}">
                <a16:creationId xmlns:a16="http://schemas.microsoft.com/office/drawing/2014/main" id="{04905C7A-1ECF-3BB9-CBC1-DD7ECDE19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418" y="225737"/>
            <a:ext cx="8824546" cy="1029531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Building Accountable AI Programs: Mapping Emerging Practices to the CIPL Accountability Framework </a:t>
            </a:r>
            <a:br>
              <a:rPr lang="en-US" sz="2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CIPL Paper 2024</a:t>
            </a:r>
            <a:endParaRPr lang="pt-BR" sz="28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DB38D3EA-3E59-F65B-7E02-921B71CE6D9B}"/>
              </a:ext>
            </a:extLst>
          </p:cNvPr>
          <p:cNvSpPr txBox="1">
            <a:spLocks/>
          </p:cNvSpPr>
          <p:nvPr/>
        </p:nvSpPr>
        <p:spPr>
          <a:xfrm>
            <a:off x="11451773" y="6497020"/>
            <a:ext cx="74022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8699F50C-BE38-4BD0-BA84-9B090E1F2B9B}" type="slidenum">
              <a:rPr lang="en-US" sz="1200" smtClean="0">
                <a:solidFill>
                  <a:srgbClr val="A5A5A5"/>
                </a:solidFill>
                <a:latin typeface="Calibri" panose="020F0502020204030204"/>
              </a:rPr>
              <a:pPr algn="r" defTabSz="914400">
                <a:defRPr/>
              </a:pPr>
              <a:t>15</a:t>
            </a:fld>
            <a:endParaRPr lang="en-US" sz="1200" dirty="0">
              <a:solidFill>
                <a:srgbClr val="A5A5A5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36378377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0849FEB7-42F5-075A-ABDA-0517A286D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" title="">
            <a:extLst>
              <a:ext uri="{FF2B5EF4-FFF2-40B4-BE49-F238E27FC236}">
                <a16:creationId xmlns:a16="http://schemas.microsoft.com/office/drawing/2014/main" id="{4A18FF53-C32A-DAC9-6D0F-9A95FE079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172" y="124715"/>
            <a:ext cx="9611384" cy="637033"/>
          </a:xfrm>
        </p:spPr>
        <p:txBody>
          <a:bodyPr>
            <a:noAutofit/>
          </a:bodyPr>
          <a:lstStyle/>
          <a:p>
            <a:r>
              <a:rPr lang="en-US" sz="3200" dirty="0"/>
              <a:t>Examples of Best Practices in Accountable AI Programs</a:t>
            </a:r>
          </a:p>
        </p:txBody>
      </p:sp>
      <p:sp>
        <p:nvSpPr>
          <p:cNvPr id="24" name="Rectangle 23" descr="" title="">
            <a:extLst>
              <a:ext uri="{FF2B5EF4-FFF2-40B4-BE49-F238E27FC236}">
                <a16:creationId xmlns:a16="http://schemas.microsoft.com/office/drawing/2014/main" id="{EACABC24-A350-FE12-554A-238B832849E2}"/>
              </a:ext>
            </a:extLst>
          </p:cNvPr>
          <p:cNvSpPr/>
          <p:nvPr/>
        </p:nvSpPr>
        <p:spPr>
          <a:xfrm>
            <a:off x="212920" y="1504681"/>
            <a:ext cx="30568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“Tone from the top”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demonstrate commitment to ethics, values, and specific AI principles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AI/ethics/oversight boards/committees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Responsible AI lead/officer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Centralised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governance framework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flexibility within internal teams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Multidisciplinary, cross-functional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 teams</a:t>
            </a:r>
          </a:p>
        </p:txBody>
      </p:sp>
      <p:sp>
        <p:nvSpPr>
          <p:cNvPr id="25" name="Rectangle 24" descr="" title="">
            <a:extLst>
              <a:ext uri="{FF2B5EF4-FFF2-40B4-BE49-F238E27FC236}">
                <a16:creationId xmlns:a16="http://schemas.microsoft.com/office/drawing/2014/main" id="{BFFAAEA0-3AD6-A33F-2DB3-3F1B7149210C}"/>
              </a:ext>
            </a:extLst>
          </p:cNvPr>
          <p:cNvSpPr/>
          <p:nvPr/>
        </p:nvSpPr>
        <p:spPr>
          <a:xfrm>
            <a:off x="3370436" y="1481729"/>
            <a:ext cx="2973623" cy="2285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Developing algorithmic/fairness impact assessments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Requiring risk assessments throughout AI lifecycle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Risk-based approach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based on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likelihood &amp; severity of risks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Creating risk taxonomy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Documenting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considerations &amp; tradeoffs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PETs/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anonymisation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techniques</a:t>
            </a:r>
          </a:p>
        </p:txBody>
      </p:sp>
      <p:sp>
        <p:nvSpPr>
          <p:cNvPr id="26" name="Rectangle 25" descr="" title="">
            <a:extLst>
              <a:ext uri="{FF2B5EF4-FFF2-40B4-BE49-F238E27FC236}">
                <a16:creationId xmlns:a16="http://schemas.microsoft.com/office/drawing/2014/main" id="{6AD67193-2849-F85B-CCD0-34ADD33BAEBC}"/>
              </a:ext>
            </a:extLst>
          </p:cNvPr>
          <p:cNvSpPr/>
          <p:nvPr/>
        </p:nvSpPr>
        <p:spPr>
          <a:xfrm>
            <a:off x="6477144" y="1500059"/>
            <a:ext cx="5489515" cy="2777299"/>
          </a:xfrm>
          <a:prstGeom prst="rect">
            <a:avLst/>
          </a:prstGeom>
        </p:spPr>
        <p:txBody>
          <a:bodyPr wrap="square" numCol="2" spcCol="180000">
            <a:spAutoFit/>
          </a:bodyPr>
          <a:lstStyle/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Specifying 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 of protected data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model training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Incorporating 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“privacy, AI ethics, or security by design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principles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Internal glossary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AI-related terms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Defining 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escalation steps for reviewing &amp; reporting high-risk AI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Ideation phase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all relevant internal stakeholders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Pilot testing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 models before release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Due diligence/self-assessment checklists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business partners using tools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Translating 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internal principles into third-party agreements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Cleaning data sets through automated/manual checks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before training</a:t>
            </a:r>
          </a:p>
        </p:txBody>
      </p:sp>
      <p:sp>
        <p:nvSpPr>
          <p:cNvPr id="27" name="Rectangle 26" descr="" title="">
            <a:extLst>
              <a:ext uri="{FF2B5EF4-FFF2-40B4-BE49-F238E27FC236}">
                <a16:creationId xmlns:a16="http://schemas.microsoft.com/office/drawing/2014/main" id="{11D1FAC3-4310-805D-CC7F-61AAA805F706}"/>
              </a:ext>
            </a:extLst>
          </p:cNvPr>
          <p:cNvSpPr/>
          <p:nvPr/>
        </p:nvSpPr>
        <p:spPr>
          <a:xfrm>
            <a:off x="225266" y="4236179"/>
            <a:ext cx="3041376" cy="2485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Tailoring transparency measures for different audiences/contexts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 counterfactual information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Factsheets and model cards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Tiered transparency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understanding customers’ expectations and 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deploying based on their readiness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embrace AI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Considering accessibility needs 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Benchmarking opportunities, public engagement, regulatory sandboxes 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 descr="" title="">
            <a:extLst>
              <a:ext uri="{FF2B5EF4-FFF2-40B4-BE49-F238E27FC236}">
                <a16:creationId xmlns:a16="http://schemas.microsoft.com/office/drawing/2014/main" id="{B8241969-51C8-064D-4433-DFFBF8E5E884}"/>
              </a:ext>
            </a:extLst>
          </p:cNvPr>
          <p:cNvSpPr/>
          <p:nvPr/>
        </p:nvSpPr>
        <p:spPr>
          <a:xfrm>
            <a:off x="3367700" y="4226321"/>
            <a:ext cx="2948321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Focused 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ethics training for technicians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(e.g., limiting &amp; addressing bias)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Cross-functional training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(e.g., privacy professionals and AI engineers)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Incentivising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compliance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ethics training (e.g., promotions, bonuses, pay raises)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Compilation of 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 case studies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Tailored 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ethics &amp; fairness training</a:t>
            </a:r>
          </a:p>
        </p:txBody>
      </p:sp>
      <p:sp>
        <p:nvSpPr>
          <p:cNvPr id="29" name="Rectangle 28" descr="" title="">
            <a:extLst>
              <a:ext uri="{FF2B5EF4-FFF2-40B4-BE49-F238E27FC236}">
                <a16:creationId xmlns:a16="http://schemas.microsoft.com/office/drawing/2014/main" id="{2423BFC7-38D7-DA13-CABC-9D70F950D507}"/>
              </a:ext>
            </a:extLst>
          </p:cNvPr>
          <p:cNvSpPr/>
          <p:nvPr/>
        </p:nvSpPr>
        <p:spPr>
          <a:xfrm>
            <a:off x="9287028" y="4236179"/>
            <a:ext cx="2644528" cy="2408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Redress mechanisms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remedy AI decisions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Internal supervision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AI deployment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Redress through a human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not a bot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channels for internal (e.g., employees) &amp; external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(e.g., end users, customers, regulators) reporting, feedback, complaints, requests</a:t>
            </a:r>
          </a:p>
        </p:txBody>
      </p:sp>
      <p:sp>
        <p:nvSpPr>
          <p:cNvPr id="30" name="Rectangle 29" descr="" title="">
            <a:extLst>
              <a:ext uri="{FF2B5EF4-FFF2-40B4-BE49-F238E27FC236}">
                <a16:creationId xmlns:a16="http://schemas.microsoft.com/office/drawing/2014/main" id="{0C6DFA64-DEAA-B8A1-8E0C-47D167CC685A}"/>
              </a:ext>
            </a:extLst>
          </p:cNvPr>
          <p:cNvSpPr/>
          <p:nvPr/>
        </p:nvSpPr>
        <p:spPr>
          <a:xfrm>
            <a:off x="8151769" y="1134765"/>
            <a:ext cx="2435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5D3A7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Policies and Procedures</a:t>
            </a:r>
          </a:p>
        </p:txBody>
      </p:sp>
      <p:cxnSp>
        <p:nvCxnSpPr>
          <p:cNvPr id="31" name="Straight Connector 30" descr="" title="">
            <a:extLst>
              <a:ext uri="{FF2B5EF4-FFF2-40B4-BE49-F238E27FC236}">
                <a16:creationId xmlns:a16="http://schemas.microsoft.com/office/drawing/2014/main" id="{CE0A6878-551A-9171-6B9D-1C292B8ED403}"/>
              </a:ext>
            </a:extLst>
          </p:cNvPr>
          <p:cNvCxnSpPr>
            <a:cxnSpLocks/>
          </p:cNvCxnSpPr>
          <p:nvPr/>
        </p:nvCxnSpPr>
        <p:spPr>
          <a:xfrm flipH="1">
            <a:off x="3300408" y="3431013"/>
            <a:ext cx="2888" cy="3290462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2" name="Straight Connector 31" descr="" title="">
            <a:extLst>
              <a:ext uri="{FF2B5EF4-FFF2-40B4-BE49-F238E27FC236}">
                <a16:creationId xmlns:a16="http://schemas.microsoft.com/office/drawing/2014/main" id="{419C3EC8-F6ED-1F9E-65F7-2F1DEFC555AF}"/>
              </a:ext>
            </a:extLst>
          </p:cNvPr>
          <p:cNvCxnSpPr>
            <a:cxnSpLocks/>
          </p:cNvCxnSpPr>
          <p:nvPr/>
        </p:nvCxnSpPr>
        <p:spPr>
          <a:xfrm flipH="1">
            <a:off x="6371905" y="3850653"/>
            <a:ext cx="8684" cy="2882632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3" name="Straight Connector 32" descr="" title="">
            <a:extLst>
              <a:ext uri="{FF2B5EF4-FFF2-40B4-BE49-F238E27FC236}">
                <a16:creationId xmlns:a16="http://schemas.microsoft.com/office/drawing/2014/main" id="{F08FB12F-19F9-A259-CC65-64D8EC31A644}"/>
              </a:ext>
            </a:extLst>
          </p:cNvPr>
          <p:cNvCxnSpPr>
            <a:cxnSpLocks/>
          </p:cNvCxnSpPr>
          <p:nvPr/>
        </p:nvCxnSpPr>
        <p:spPr>
          <a:xfrm>
            <a:off x="9246412" y="3844018"/>
            <a:ext cx="0" cy="2889267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Straight Connector 33" descr="" title="">
            <a:extLst>
              <a:ext uri="{FF2B5EF4-FFF2-40B4-BE49-F238E27FC236}">
                <a16:creationId xmlns:a16="http://schemas.microsoft.com/office/drawing/2014/main" id="{1C62ADCB-8C3B-F71B-37E8-A3395C3E2FE8}"/>
              </a:ext>
            </a:extLst>
          </p:cNvPr>
          <p:cNvCxnSpPr/>
          <p:nvPr/>
        </p:nvCxnSpPr>
        <p:spPr>
          <a:xfrm flipH="1">
            <a:off x="300144" y="3820516"/>
            <a:ext cx="11731007" cy="2886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5" name="Straight Connector 34" descr="" title="">
            <a:extLst>
              <a:ext uri="{FF2B5EF4-FFF2-40B4-BE49-F238E27FC236}">
                <a16:creationId xmlns:a16="http://schemas.microsoft.com/office/drawing/2014/main" id="{3FF06527-38F3-3659-28F6-E2802EFC2B5C}"/>
              </a:ext>
            </a:extLst>
          </p:cNvPr>
          <p:cNvCxnSpPr>
            <a:cxnSpLocks/>
          </p:cNvCxnSpPr>
          <p:nvPr/>
        </p:nvCxnSpPr>
        <p:spPr>
          <a:xfrm>
            <a:off x="6380514" y="1606556"/>
            <a:ext cx="0" cy="2629623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Straight Connector 35" descr="" title="">
            <a:extLst>
              <a:ext uri="{FF2B5EF4-FFF2-40B4-BE49-F238E27FC236}">
                <a16:creationId xmlns:a16="http://schemas.microsoft.com/office/drawing/2014/main" id="{22B5B63B-605B-C7F0-AE73-5C63B949B12C}"/>
              </a:ext>
            </a:extLst>
          </p:cNvPr>
          <p:cNvCxnSpPr/>
          <p:nvPr/>
        </p:nvCxnSpPr>
        <p:spPr>
          <a:xfrm>
            <a:off x="3304167" y="1588368"/>
            <a:ext cx="2058" cy="202794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7" name="Rectangle 36" descr="" title="">
            <a:extLst>
              <a:ext uri="{FF2B5EF4-FFF2-40B4-BE49-F238E27FC236}">
                <a16:creationId xmlns:a16="http://schemas.microsoft.com/office/drawing/2014/main" id="{794038FB-377F-5429-53D4-4E6E29449A95}"/>
              </a:ext>
            </a:extLst>
          </p:cNvPr>
          <p:cNvSpPr/>
          <p:nvPr/>
        </p:nvSpPr>
        <p:spPr>
          <a:xfrm>
            <a:off x="423320" y="1129252"/>
            <a:ext cx="2657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 and Oversight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3111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 descr="" title="">
            <a:extLst>
              <a:ext uri="{FF2B5EF4-FFF2-40B4-BE49-F238E27FC236}">
                <a16:creationId xmlns:a16="http://schemas.microsoft.com/office/drawing/2014/main" id="{63F089DE-7594-5C17-EE61-F63C102A7FF6}"/>
              </a:ext>
            </a:extLst>
          </p:cNvPr>
          <p:cNvSpPr/>
          <p:nvPr/>
        </p:nvSpPr>
        <p:spPr>
          <a:xfrm>
            <a:off x="3915093" y="1134765"/>
            <a:ext cx="1803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2723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Risk Assessment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3111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 descr="" title="">
            <a:extLst>
              <a:ext uri="{FF2B5EF4-FFF2-40B4-BE49-F238E27FC236}">
                <a16:creationId xmlns:a16="http://schemas.microsoft.com/office/drawing/2014/main" id="{49F40F83-31A5-F161-F3AF-493187E3CE24}"/>
              </a:ext>
            </a:extLst>
          </p:cNvPr>
          <p:cNvSpPr/>
          <p:nvPr/>
        </p:nvSpPr>
        <p:spPr>
          <a:xfrm>
            <a:off x="886238" y="3900555"/>
            <a:ext cx="1452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F169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Transparency</a:t>
            </a:r>
          </a:p>
        </p:txBody>
      </p:sp>
      <p:sp>
        <p:nvSpPr>
          <p:cNvPr id="40" name="Rectangle 39" descr="" title="">
            <a:extLst>
              <a:ext uri="{FF2B5EF4-FFF2-40B4-BE49-F238E27FC236}">
                <a16:creationId xmlns:a16="http://schemas.microsoft.com/office/drawing/2014/main" id="{816C2AAA-0DA6-6C39-4986-6445D3FEA973}"/>
              </a:ext>
            </a:extLst>
          </p:cNvPr>
          <p:cNvSpPr/>
          <p:nvPr/>
        </p:nvSpPr>
        <p:spPr>
          <a:xfrm>
            <a:off x="3704080" y="3903709"/>
            <a:ext cx="245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F3B31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 and Awareness</a:t>
            </a:r>
          </a:p>
        </p:txBody>
      </p:sp>
      <p:sp>
        <p:nvSpPr>
          <p:cNvPr id="41" name="Rectangle 40" descr="" title="">
            <a:extLst>
              <a:ext uri="{FF2B5EF4-FFF2-40B4-BE49-F238E27FC236}">
                <a16:creationId xmlns:a16="http://schemas.microsoft.com/office/drawing/2014/main" id="{F478537C-1D52-07CF-E5BF-18A461BD0046}"/>
              </a:ext>
            </a:extLst>
          </p:cNvPr>
          <p:cNvSpPr/>
          <p:nvPr/>
        </p:nvSpPr>
        <p:spPr>
          <a:xfrm>
            <a:off x="6445008" y="3900555"/>
            <a:ext cx="2824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Monitoring and Verification</a:t>
            </a:r>
          </a:p>
        </p:txBody>
      </p:sp>
      <p:sp>
        <p:nvSpPr>
          <p:cNvPr id="42" name="Rectangle 41" descr="" title="">
            <a:extLst>
              <a:ext uri="{FF2B5EF4-FFF2-40B4-BE49-F238E27FC236}">
                <a16:creationId xmlns:a16="http://schemas.microsoft.com/office/drawing/2014/main" id="{68088AD4-1AF0-16A9-435B-90B3005315A3}"/>
              </a:ext>
            </a:extLst>
          </p:cNvPr>
          <p:cNvSpPr/>
          <p:nvPr/>
        </p:nvSpPr>
        <p:spPr>
          <a:xfrm>
            <a:off x="9272478" y="3900555"/>
            <a:ext cx="2824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901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0166B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Response and Enforcement</a:t>
            </a:r>
          </a:p>
        </p:txBody>
      </p:sp>
      <p:sp>
        <p:nvSpPr>
          <p:cNvPr id="43" name="Rectangle 42" descr="" title="">
            <a:extLst>
              <a:ext uri="{FF2B5EF4-FFF2-40B4-BE49-F238E27FC236}">
                <a16:creationId xmlns:a16="http://schemas.microsoft.com/office/drawing/2014/main" id="{67191E5C-4427-6B6B-1EC9-89049F5EA63C}"/>
              </a:ext>
            </a:extLst>
          </p:cNvPr>
          <p:cNvSpPr/>
          <p:nvPr/>
        </p:nvSpPr>
        <p:spPr>
          <a:xfrm>
            <a:off x="6479322" y="4236179"/>
            <a:ext cx="268296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Ongoing monitoring, validation &amp; checks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throughout AI lifecycle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 in the loop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design, oversight &amp; redress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 audit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input &amp; output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Red-teaming &amp; adversarial testing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Monitoring the data ecosystem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Understanding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AI is being deployed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 review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individual decisions</a:t>
            </a:r>
          </a:p>
        </p:txBody>
      </p:sp>
      <p:sp>
        <p:nvSpPr>
          <p:cNvPr id="44" name="Text Placeholder 3" descr="" title="">
            <a:extLst>
              <a:ext uri="{FF2B5EF4-FFF2-40B4-BE49-F238E27FC236}">
                <a16:creationId xmlns:a16="http://schemas.microsoft.com/office/drawing/2014/main" id="{3C6A9864-7424-2963-F57F-F0108871BA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2370" y="637582"/>
            <a:ext cx="8949186" cy="608895"/>
          </a:xfrm>
        </p:spPr>
        <p:txBody>
          <a:bodyPr/>
          <a:lstStyle/>
          <a:p>
            <a:r>
              <a:rPr lang="en-GB" dirty="0"/>
              <a:t>Mapped to the CIPL Accountability Elements</a:t>
            </a:r>
            <a:endParaRPr lang="pt-BR" dirty="0"/>
          </a:p>
        </p:txBody>
      </p:sp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EB889467-0A2F-2B22-B0B0-BD01186C5C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057462"/>
      </p:ext>
    </p:extLst>
  </p:cSld>
  <p:clrMapOvr>
    <a:masterClrMapping/>
  </p:clrMapOvr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4E19C5A6-535B-9382-6F76-688BDB292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2" descr="" title="">
            <a:extLst>
              <a:ext uri="{FF2B5EF4-FFF2-40B4-BE49-F238E27FC236}">
                <a16:creationId xmlns:a16="http://schemas.microsoft.com/office/drawing/2014/main" id="{1711FEF7-293F-8AA5-A6D9-82E3B692D63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itle 26" descr="" title="">
            <a:extLst>
              <a:ext uri="{FF2B5EF4-FFF2-40B4-BE49-F238E27FC236}">
                <a16:creationId xmlns:a16="http://schemas.microsoft.com/office/drawing/2014/main" id="{46F4409D-28CD-3DF6-FB95-973D05054DCC}"/>
              </a:ext>
            </a:extLst>
          </p:cNvPr>
          <p:cNvSpPr txBox="1">
            <a:spLocks/>
          </p:cNvSpPr>
          <p:nvPr/>
        </p:nvSpPr>
        <p:spPr>
          <a:xfrm>
            <a:off x="1775011" y="360897"/>
            <a:ext cx="10126532" cy="1029531"/>
          </a:xfrm>
          <a:prstGeom prst="rect">
            <a:avLst/>
          </a:prstGeom>
        </p:spPr>
        <p:txBody>
          <a:bodyPr vert="horz" lIns="91440" tIns="45720" rIns="91440" bIns="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Accountability Includes PETs and PPTs in AI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CIPL Paper 2025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00548B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3" name="Picture 2" descr="" title="">
            <a:extLst>
              <a:ext uri="{FF2B5EF4-FFF2-40B4-BE49-F238E27FC236}">
                <a16:creationId xmlns:a16="http://schemas.microsoft.com/office/drawing/2014/main" id="{35A9A4E4-5098-752C-0359-B507D56C3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810" y="1444722"/>
            <a:ext cx="3253273" cy="4623072"/>
          </a:xfrm>
          <a:prstGeom prst="rect">
            <a:avLst/>
          </a:prstGeom>
        </p:spPr>
      </p:pic>
      <p:pic>
        <p:nvPicPr>
          <p:cNvPr id="4" name="Picture 3" descr="" title="">
            <a:extLst>
              <a:ext uri="{FF2B5EF4-FFF2-40B4-BE49-F238E27FC236}">
                <a16:creationId xmlns:a16="http://schemas.microsoft.com/office/drawing/2014/main" id="{1136D7C5-7DBA-121C-B05F-0B8561A16E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021" t="13086" r="12930" b="12767"/>
          <a:stretch/>
        </p:blipFill>
        <p:spPr>
          <a:xfrm>
            <a:off x="655320" y="5359488"/>
            <a:ext cx="1157485" cy="1159027"/>
          </a:xfrm>
          <a:prstGeom prst="rect">
            <a:avLst/>
          </a:prstGeom>
        </p:spPr>
      </p:pic>
      <p:sp>
        <p:nvSpPr>
          <p:cNvPr id="5" name="Content Placeholder 8" descr="" title="">
            <a:extLst>
              <a:ext uri="{FF2B5EF4-FFF2-40B4-BE49-F238E27FC236}">
                <a16:creationId xmlns:a16="http://schemas.microsoft.com/office/drawing/2014/main" id="{96958005-6F83-6F9F-49EE-9C413780B4BF}"/>
              </a:ext>
            </a:extLst>
          </p:cNvPr>
          <p:cNvSpPr txBox="1">
            <a:spLocks/>
          </p:cNvSpPr>
          <p:nvPr/>
        </p:nvSpPr>
        <p:spPr>
          <a:xfrm>
            <a:off x="4985237" y="2110154"/>
            <a:ext cx="6655777" cy="3042871"/>
          </a:xfrm>
          <a:prstGeom prst="rect">
            <a:avLst/>
          </a:prstGeom>
        </p:spPr>
        <p:txBody>
          <a:bodyPr/>
          <a:lstStyle>
            <a:lvl1pPr marL="446088" indent="-4460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3288" indent="-4460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47788" indent="-433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75" indent="-422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38375" indent="-4095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Provides an in-depth exploration of how PETs are being deployed 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address privacy within AI systems</a:t>
            </a:r>
          </a:p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De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scribes how these technologies can help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operationalize privacy by design and default and serve as key business enablers</a:t>
            </a:r>
          </a:p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Demonstrates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PETs can address challenges and provide new opportunities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across the AI life cycle</a:t>
            </a:r>
          </a:p>
          <a:p>
            <a:pPr marL="446088" marR="0" lvl="0" indent="-4460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48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Uses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real-world case studies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illustrate practical application and benefits</a:t>
            </a:r>
          </a:p>
        </p:txBody>
      </p:sp>
    </p:spTree>
    <p:extLst>
      <p:ext uri="{BB962C8B-B14F-4D97-AF65-F5344CB8AC3E}">
        <p14:creationId xmlns:p14="http://schemas.microsoft.com/office/powerpoint/2010/main" val="1220719128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0D5FADC5-F999-66FA-29F6-5777BBC29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2" descr="" title="">
            <a:extLst>
              <a:ext uri="{FF2B5EF4-FFF2-40B4-BE49-F238E27FC236}">
                <a16:creationId xmlns:a16="http://schemas.microsoft.com/office/drawing/2014/main" id="{968BCD56-FF79-3C37-D97C-A11C9FED48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itle 26" descr="" title="">
            <a:extLst>
              <a:ext uri="{FF2B5EF4-FFF2-40B4-BE49-F238E27FC236}">
                <a16:creationId xmlns:a16="http://schemas.microsoft.com/office/drawing/2014/main" id="{6BA65EEC-39BC-3399-8234-F9CA836334A1}"/>
              </a:ext>
            </a:extLst>
          </p:cNvPr>
          <p:cNvSpPr txBox="1">
            <a:spLocks/>
          </p:cNvSpPr>
          <p:nvPr/>
        </p:nvSpPr>
        <p:spPr>
          <a:xfrm>
            <a:off x="1695354" y="338751"/>
            <a:ext cx="10126532" cy="1029531"/>
          </a:xfrm>
          <a:prstGeom prst="rect">
            <a:avLst/>
          </a:prstGeom>
        </p:spPr>
        <p:txBody>
          <a:bodyPr vert="horz" lIns="91440" tIns="45720" rIns="91440" bIns="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How PETs can help in AI Life Cycle 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5" name="Picture 4" descr="" title="">
            <a:extLst>
              <a:ext uri="{FF2B5EF4-FFF2-40B4-BE49-F238E27FC236}">
                <a16:creationId xmlns:a16="http://schemas.microsoft.com/office/drawing/2014/main" id="{1FB39FD2-BF62-41CF-5A5C-79C59AC43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20" y="1206164"/>
            <a:ext cx="10415753" cy="54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52589"/>
      </p:ext>
    </p:extLst>
  </p:cSld>
  <p:clrMapOvr>
    <a:masterClrMapping/>
  </p:clrMapOvr>
</p:sld>
</file>

<file path=ppt/slides/slide19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" title="">
            <a:extLst>
              <a:ext uri="{FF2B5EF4-FFF2-40B4-BE49-F238E27FC236}">
                <a16:creationId xmlns:a16="http://schemas.microsoft.com/office/drawing/2014/main" id="{A106BA00-04D2-EC02-F263-83E446F526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9"/>
          <a:stretch/>
        </p:blipFill>
        <p:spPr>
          <a:xfrm>
            <a:off x="809458" y="1065229"/>
            <a:ext cx="10831557" cy="5369988"/>
          </a:xfrm>
          <a:prstGeom prst="rect">
            <a:avLst/>
          </a:prstGeom>
        </p:spPr>
      </p:pic>
      <p:sp>
        <p:nvSpPr>
          <p:cNvPr id="5" name="Title 4" descr="" title="">
            <a:extLst>
              <a:ext uri="{FF2B5EF4-FFF2-40B4-BE49-F238E27FC236}">
                <a16:creationId xmlns:a16="http://schemas.microsoft.com/office/drawing/2014/main" id="{530E56A2-C8F8-8D85-2B31-87B29BF2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829" y="184855"/>
            <a:ext cx="8949186" cy="637033"/>
          </a:xfrm>
        </p:spPr>
        <p:txBody>
          <a:bodyPr>
            <a:normAutofit/>
          </a:bodyPr>
          <a:lstStyle/>
          <a:p>
            <a:r>
              <a:rPr lang="en-US" dirty="0"/>
              <a:t>Roadmap for a Holistic Data Strategy</a:t>
            </a:r>
          </a:p>
        </p:txBody>
      </p:sp>
      <p:sp>
        <p:nvSpPr>
          <p:cNvPr id="6" name="Slide Number Placeholder 2" descr="" title="">
            <a:extLst>
              <a:ext uri="{FF2B5EF4-FFF2-40B4-BE49-F238E27FC236}">
                <a16:creationId xmlns:a16="http://schemas.microsoft.com/office/drawing/2014/main" id="{AF21C6B5-B343-15FE-8A1C-5BBCF36ABD11}"/>
              </a:ext>
            </a:extLst>
          </p:cNvPr>
          <p:cNvSpPr txBox="1">
            <a:spLocks/>
          </p:cNvSpPr>
          <p:nvPr/>
        </p:nvSpPr>
        <p:spPr>
          <a:xfrm>
            <a:off x="11488803" y="6580850"/>
            <a:ext cx="74022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8699F50C-BE38-4BD0-BA84-9B090E1F2B9B}" type="slidenum">
              <a:rPr lang="en-US" sz="1200" smtClean="0">
                <a:solidFill>
                  <a:srgbClr val="A5A5A5"/>
                </a:solidFill>
                <a:latin typeface="Calibri" panose="020F0502020204030204"/>
              </a:rPr>
              <a:pPr algn="r">
                <a:defRPr/>
              </a:pPr>
              <a:t>19</a:t>
            </a:fld>
            <a:endParaRPr lang="en-US" sz="1200" dirty="0">
              <a:solidFill>
                <a:srgbClr val="A5A5A5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85091739"/>
      </p:ext>
    </p:extLst>
  </p:cSld>
  <p:clrMapOvr>
    <a:masterClrMapping/>
  </p:clrMapOvr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9CEBE629-C921-752A-12F3-A36B9E4B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 descr="" title="">
            <a:extLst>
              <a:ext uri="{FF2B5EF4-FFF2-40B4-BE49-F238E27FC236}">
                <a16:creationId xmlns:a16="http://schemas.microsoft.com/office/drawing/2014/main" id="{94B8832B-EA0B-B913-57CE-470BE45C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618" y="2506509"/>
            <a:ext cx="9044763" cy="2175738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3. Smart regulators – </a:t>
            </a:r>
            <a:br>
              <a:rPr lang="en-US" sz="4400" dirty="0"/>
            </a:br>
            <a:r>
              <a:rPr lang="en-US" sz="4400" dirty="0"/>
              <a:t>effective, dual role and outcomes-based</a:t>
            </a:r>
          </a:p>
        </p:txBody>
      </p:sp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9C620EE4-4007-705C-F326-864C9F4EE73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022797"/>
      </p:ext>
    </p:extLst>
  </p:cSld>
  <p:clrMapOvr>
    <a:masterClrMapping/>
  </p:clrMapOvr>
</p:sld>
</file>

<file path=ppt/slides/slide2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9C694B40-A85E-7812-82D0-41D48A37D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" title="">
            <a:extLst>
              <a:ext uri="{FF2B5EF4-FFF2-40B4-BE49-F238E27FC236}">
                <a16:creationId xmlns:a16="http://schemas.microsoft.com/office/drawing/2014/main" id="{1B61CC96-2101-2F72-36A6-A1EBB578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345" y="221131"/>
            <a:ext cx="8949186" cy="1076714"/>
          </a:xfrm>
        </p:spPr>
        <p:txBody>
          <a:bodyPr>
            <a:normAutofit/>
          </a:bodyPr>
          <a:lstStyle/>
          <a:p>
            <a:r>
              <a:rPr lang="en-US" sz="3600" dirty="0"/>
              <a:t>Smart Digital Regulators </a:t>
            </a:r>
          </a:p>
        </p:txBody>
      </p:sp>
      <p:sp>
        <p:nvSpPr>
          <p:cNvPr id="7" name="Slide Number Placeholder 2" descr="" title="">
            <a:extLst>
              <a:ext uri="{FF2B5EF4-FFF2-40B4-BE49-F238E27FC236}">
                <a16:creationId xmlns:a16="http://schemas.microsoft.com/office/drawing/2014/main" id="{D8BCDF82-7B7E-D444-0AF3-0DB679648CC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3" descr="" title="">
            <a:extLst>
              <a:ext uri="{FF2B5EF4-FFF2-40B4-BE49-F238E27FC236}">
                <a16:creationId xmlns:a16="http://schemas.microsoft.com/office/drawing/2014/main" id="{68CD8096-B0AE-17CD-ED53-7D1700015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929" y="2309446"/>
            <a:ext cx="10694085" cy="4046904"/>
          </a:xfrm>
        </p:spPr>
        <p:txBody>
          <a:bodyPr/>
          <a:lstStyle/>
          <a:p>
            <a:pPr marL="446088" indent="-446088"/>
            <a:r>
              <a:rPr lang="en-US" sz="2000" b="1" dirty="0"/>
              <a:t>Strategic, prioritized, risk-based, transparent</a:t>
            </a:r>
            <a:r>
              <a:rPr lang="en-US" sz="2000" dirty="0"/>
              <a:t> and </a:t>
            </a:r>
            <a:r>
              <a:rPr lang="en-US" sz="2000" b="1" dirty="0"/>
              <a:t>outcomes-based</a:t>
            </a:r>
            <a:r>
              <a:rPr lang="en-US" sz="2000" dirty="0"/>
              <a:t> regulatory policy</a:t>
            </a:r>
          </a:p>
          <a:p>
            <a:pPr marL="903288" lvl="1" indent="-446088"/>
            <a:r>
              <a:rPr lang="en-US" sz="1800" dirty="0" err="1"/>
              <a:t>Prioritised</a:t>
            </a:r>
            <a:r>
              <a:rPr lang="en-US" sz="1800" dirty="0"/>
              <a:t> activities (leadership, enforcement, complaint handling, </a:t>
            </a:r>
            <a:r>
              <a:rPr lang="en-US" sz="1800" dirty="0" err="1"/>
              <a:t>authoriser</a:t>
            </a:r>
            <a:r>
              <a:rPr lang="en-US" sz="1800" dirty="0"/>
              <a:t>) </a:t>
            </a:r>
          </a:p>
          <a:p>
            <a:pPr marL="903288" lvl="1" indent="-446088"/>
            <a:r>
              <a:rPr lang="en-US" sz="1800" dirty="0"/>
              <a:t>Innovative regulatory methods (e.g. Regulatory sandbox, innovation hubs)</a:t>
            </a:r>
          </a:p>
          <a:p>
            <a:pPr marL="446088" indent="-446088">
              <a:spcBef>
                <a:spcPts val="1200"/>
              </a:spcBef>
            </a:pPr>
            <a:r>
              <a:rPr lang="en-US" sz="2000" b="1" dirty="0" err="1"/>
              <a:t>Constructsive</a:t>
            </a:r>
            <a:r>
              <a:rPr lang="en-US" sz="2000" b="1" dirty="0"/>
              <a:t> engagement </a:t>
            </a:r>
            <a:r>
              <a:rPr lang="en-US" sz="2000" dirty="0"/>
              <a:t>with regulated organisations</a:t>
            </a:r>
          </a:p>
          <a:p>
            <a:pPr marL="903288" lvl="1" indent="-446088"/>
            <a:r>
              <a:rPr lang="en-US" sz="1800" dirty="0"/>
              <a:t>Maximum consultation, participation and frank exchanges</a:t>
            </a:r>
          </a:p>
          <a:p>
            <a:pPr marL="446088" indent="-446088">
              <a:spcBef>
                <a:spcPts val="1200"/>
              </a:spcBef>
            </a:pPr>
            <a:r>
              <a:rPr lang="pt-BR" sz="2000" b="1" dirty="0"/>
              <a:t>Incentivize and encourage </a:t>
            </a:r>
            <a:r>
              <a:rPr lang="pt-BR" sz="2000" dirty="0"/>
              <a:t>accountability</a:t>
            </a:r>
          </a:p>
          <a:p>
            <a:pPr marL="903288" lvl="1" indent="-446088"/>
            <a:r>
              <a:rPr lang="en-US" sz="1800" dirty="0"/>
              <a:t>Showcase best practices, accountability efforts and PETs; differentiating factor in enforcement </a:t>
            </a:r>
          </a:p>
          <a:p>
            <a:pPr marL="446088" indent="-446088">
              <a:spcBef>
                <a:spcPts val="1200"/>
              </a:spcBef>
            </a:pPr>
            <a:r>
              <a:rPr lang="en-US" sz="2000" b="1" dirty="0"/>
              <a:t>Act in a connected way </a:t>
            </a:r>
            <a:r>
              <a:rPr lang="en-US" sz="2000" dirty="0"/>
              <a:t>with other digital regulators</a:t>
            </a:r>
          </a:p>
          <a:p>
            <a:pPr marL="903288" lvl="1" indent="-446088"/>
            <a:r>
              <a:rPr lang="en-US" sz="1800" dirty="0"/>
              <a:t>Consistent regulatory guidance and approaches, mutual cooperation</a:t>
            </a:r>
          </a:p>
          <a:p>
            <a:pPr marL="446088" indent="-446088">
              <a:spcBef>
                <a:spcPts val="1200"/>
              </a:spcBef>
            </a:pPr>
            <a:r>
              <a:rPr lang="en-US" sz="2000" b="1" dirty="0"/>
              <a:t>Build bridges </a:t>
            </a:r>
            <a:r>
              <a:rPr lang="en-US" sz="2000" dirty="0"/>
              <a:t>with different regimes</a:t>
            </a:r>
          </a:p>
          <a:p>
            <a:pPr marL="903288" lvl="1" indent="-446088"/>
            <a:r>
              <a:rPr lang="en-US" sz="1800" dirty="0"/>
              <a:t>Accountability frameworks (e.g. APEC CBPR and EU BCR)</a:t>
            </a:r>
          </a:p>
          <a:p>
            <a:pPr marL="903288" lvl="1" indent="-446088"/>
            <a:r>
              <a:rPr lang="en-US" sz="1800" dirty="0"/>
              <a:t>Mutual recognition </a:t>
            </a:r>
          </a:p>
        </p:txBody>
      </p:sp>
      <p:sp>
        <p:nvSpPr>
          <p:cNvPr id="10" name="Rectangle 9" descr="" title="">
            <a:extLst>
              <a:ext uri="{FF2B5EF4-FFF2-40B4-BE49-F238E27FC236}">
                <a16:creationId xmlns:a16="http://schemas.microsoft.com/office/drawing/2014/main" id="{F465C763-933F-05A3-76C4-D3AA5A7D1A87}"/>
              </a:ext>
            </a:extLst>
          </p:cNvPr>
          <p:cNvSpPr/>
          <p:nvPr/>
        </p:nvSpPr>
        <p:spPr>
          <a:xfrm>
            <a:off x="637795" y="1467740"/>
            <a:ext cx="11003220" cy="461665"/>
          </a:xfrm>
          <a:prstGeom prst="rect">
            <a:avLst/>
          </a:prstGeom>
          <a:solidFill>
            <a:schemeClr val="accent5"/>
          </a:solidFill>
          <a:ln w="28575">
            <a:noFill/>
          </a:ln>
        </p:spPr>
        <p:txBody>
          <a:bodyPr wrap="square" lIns="576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4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Effective regulators have to </a:t>
            </a:r>
            <a:r>
              <a:rPr lang="en-US" sz="2400" b="1" u="sng" dirty="0">
                <a:solidFill>
                  <a:srgbClr val="00548B"/>
                </a:solidFill>
                <a:latin typeface="Calibri"/>
              </a:rPr>
              <a:t>evolve</a:t>
            </a:r>
            <a:r>
              <a:rPr lang="en-US" sz="2400" b="1" dirty="0">
                <a:solidFill>
                  <a:srgbClr val="00548B"/>
                </a:solidFill>
                <a:latin typeface="Calibri"/>
              </a:rPr>
              <a:t> in the new digital world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548B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10" descr="" title="">
            <a:extLst>
              <a:ext uri="{FF2B5EF4-FFF2-40B4-BE49-F238E27FC236}">
                <a16:creationId xmlns:a16="http://schemas.microsoft.com/office/drawing/2014/main" id="{27DE2BC5-62BF-6C0C-7D43-75E346A07050}"/>
              </a:ext>
            </a:extLst>
          </p:cNvPr>
          <p:cNvGrpSpPr/>
          <p:nvPr/>
        </p:nvGrpSpPr>
        <p:grpSpPr>
          <a:xfrm>
            <a:off x="398164" y="1393772"/>
            <a:ext cx="608400" cy="609600"/>
            <a:chOff x="380999" y="971549"/>
            <a:chExt cx="550996" cy="609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Oval 11" descr="" title="">
              <a:extLst>
                <a:ext uri="{FF2B5EF4-FFF2-40B4-BE49-F238E27FC236}">
                  <a16:creationId xmlns:a16="http://schemas.microsoft.com/office/drawing/2014/main" id="{FE4F0585-8CC0-7098-9C18-531A556C1523}"/>
                </a:ext>
              </a:extLst>
            </p:cNvPr>
            <p:cNvSpPr/>
            <p:nvPr/>
          </p:nvSpPr>
          <p:spPr>
            <a:xfrm>
              <a:off x="380999" y="971549"/>
              <a:ext cx="550996" cy="609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65000"/>
                    <a:lumOff val="35000"/>
                  </a:srgbClr>
                </a:solidFill>
                <a:effectLst/>
                <a:uLnTx/>
                <a:uFillTx/>
                <a:latin typeface="Blackadder ITC" panose="04020505051007020D02" pitchFamily="82" charset="0"/>
                <a:ea typeface="+mn-ea"/>
                <a:cs typeface="+mn-cs"/>
              </a:endParaRPr>
            </a:p>
          </p:txBody>
        </p:sp>
        <p:sp>
          <p:nvSpPr>
            <p:cNvPr id="13" name="Freeform 72" descr="" title="">
              <a:extLst>
                <a:ext uri="{FF2B5EF4-FFF2-40B4-BE49-F238E27FC236}">
                  <a16:creationId xmlns:a16="http://schemas.microsoft.com/office/drawing/2014/main" id="{F361C25E-4EA0-B9BA-E988-F06E849D5E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247" y="1123703"/>
              <a:ext cx="281491" cy="305293"/>
            </a:xfrm>
            <a:custGeom>
              <a:avLst/>
              <a:gdLst>
                <a:gd name="T0" fmla="*/ 425 w 425"/>
                <a:gd name="T1" fmla="*/ 213 h 425"/>
                <a:gd name="T2" fmla="*/ 0 w 425"/>
                <a:gd name="T3" fmla="*/ 213 h 425"/>
                <a:gd name="T4" fmla="*/ 0 w 425"/>
                <a:gd name="T5" fmla="*/ 219 h 425"/>
                <a:gd name="T6" fmla="*/ 212 w 425"/>
                <a:gd name="T7" fmla="*/ 425 h 425"/>
                <a:gd name="T8" fmla="*/ 425 w 425"/>
                <a:gd name="T9" fmla="*/ 219 h 425"/>
                <a:gd name="T10" fmla="*/ 280 w 425"/>
                <a:gd name="T11" fmla="*/ 210 h 425"/>
                <a:gd name="T12" fmla="*/ 328 w 425"/>
                <a:gd name="T13" fmla="*/ 128 h 425"/>
                <a:gd name="T14" fmla="*/ 280 w 425"/>
                <a:gd name="T15" fmla="*/ 210 h 425"/>
                <a:gd name="T16" fmla="*/ 166 w 425"/>
                <a:gd name="T17" fmla="*/ 147 h 425"/>
                <a:gd name="T18" fmla="*/ 259 w 425"/>
                <a:gd name="T19" fmla="*/ 147 h 425"/>
                <a:gd name="T20" fmla="*/ 163 w 425"/>
                <a:gd name="T21" fmla="*/ 210 h 425"/>
                <a:gd name="T22" fmla="*/ 259 w 425"/>
                <a:gd name="T23" fmla="*/ 279 h 425"/>
                <a:gd name="T24" fmla="*/ 166 w 425"/>
                <a:gd name="T25" fmla="*/ 279 h 425"/>
                <a:gd name="T26" fmla="*/ 262 w 425"/>
                <a:gd name="T27" fmla="*/ 229 h 425"/>
                <a:gd name="T28" fmla="*/ 247 w 425"/>
                <a:gd name="T29" fmla="*/ 26 h 425"/>
                <a:gd name="T30" fmla="*/ 275 w 425"/>
                <a:gd name="T31" fmla="*/ 125 h 425"/>
                <a:gd name="T32" fmla="*/ 212 w 425"/>
                <a:gd name="T33" fmla="*/ 131 h 425"/>
                <a:gd name="T34" fmla="*/ 212 w 425"/>
                <a:gd name="T35" fmla="*/ 19 h 425"/>
                <a:gd name="T36" fmla="*/ 178 w 425"/>
                <a:gd name="T37" fmla="*/ 26 h 425"/>
                <a:gd name="T38" fmla="*/ 103 w 425"/>
                <a:gd name="T39" fmla="*/ 111 h 425"/>
                <a:gd name="T40" fmla="*/ 147 w 425"/>
                <a:gd name="T41" fmla="*/ 143 h 425"/>
                <a:gd name="T42" fmla="*/ 84 w 425"/>
                <a:gd name="T43" fmla="*/ 210 h 425"/>
                <a:gd name="T44" fmla="*/ 147 w 425"/>
                <a:gd name="T45" fmla="*/ 143 h 425"/>
                <a:gd name="T46" fmla="*/ 19 w 425"/>
                <a:gd name="T47" fmla="*/ 210 h 425"/>
                <a:gd name="T48" fmla="*/ 80 w 425"/>
                <a:gd name="T49" fmla="*/ 121 h 425"/>
                <a:gd name="T50" fmla="*/ 66 w 425"/>
                <a:gd name="T51" fmla="*/ 229 h 425"/>
                <a:gd name="T52" fmla="*/ 52 w 425"/>
                <a:gd name="T53" fmla="*/ 321 h 425"/>
                <a:gd name="T54" fmla="*/ 66 w 425"/>
                <a:gd name="T55" fmla="*/ 229 h 425"/>
                <a:gd name="T56" fmla="*/ 144 w 425"/>
                <a:gd name="T57" fmla="*/ 229 h 425"/>
                <a:gd name="T58" fmla="*/ 97 w 425"/>
                <a:gd name="T59" fmla="*/ 297 h 425"/>
                <a:gd name="T60" fmla="*/ 150 w 425"/>
                <a:gd name="T61" fmla="*/ 301 h 425"/>
                <a:gd name="T62" fmla="*/ 103 w 425"/>
                <a:gd name="T63" fmla="*/ 315 h 425"/>
                <a:gd name="T64" fmla="*/ 168 w 425"/>
                <a:gd name="T65" fmla="*/ 297 h 425"/>
                <a:gd name="T66" fmla="*/ 256 w 425"/>
                <a:gd name="T67" fmla="*/ 297 h 425"/>
                <a:gd name="T68" fmla="*/ 168 w 425"/>
                <a:gd name="T69" fmla="*/ 297 h 425"/>
                <a:gd name="T70" fmla="*/ 275 w 425"/>
                <a:gd name="T71" fmla="*/ 301 h 425"/>
                <a:gd name="T72" fmla="*/ 247 w 425"/>
                <a:gd name="T73" fmla="*/ 399 h 425"/>
                <a:gd name="T74" fmla="*/ 280 w 425"/>
                <a:gd name="T75" fmla="*/ 229 h 425"/>
                <a:gd name="T76" fmla="*/ 328 w 425"/>
                <a:gd name="T77" fmla="*/ 297 h 425"/>
                <a:gd name="T78" fmla="*/ 359 w 425"/>
                <a:gd name="T79" fmla="*/ 229 h 425"/>
                <a:gd name="T80" fmla="*/ 373 w 425"/>
                <a:gd name="T81" fmla="*/ 321 h 425"/>
                <a:gd name="T82" fmla="*/ 359 w 425"/>
                <a:gd name="T83" fmla="*/ 229 h 425"/>
                <a:gd name="T84" fmla="*/ 345 w 425"/>
                <a:gd name="T85" fmla="*/ 121 h 425"/>
                <a:gd name="T86" fmla="*/ 406 w 425"/>
                <a:gd name="T87" fmla="*/ 210 h 425"/>
                <a:gd name="T88" fmla="*/ 361 w 425"/>
                <a:gd name="T89" fmla="*/ 89 h 425"/>
                <a:gd name="T90" fmla="*/ 295 w 425"/>
                <a:gd name="T91" fmla="*/ 38 h 425"/>
                <a:gd name="T92" fmla="*/ 129 w 425"/>
                <a:gd name="T93" fmla="*/ 38 h 425"/>
                <a:gd name="T94" fmla="*/ 63 w 425"/>
                <a:gd name="T95" fmla="*/ 89 h 425"/>
                <a:gd name="T96" fmla="*/ 63 w 425"/>
                <a:gd name="T97" fmla="*/ 336 h 425"/>
                <a:gd name="T98" fmla="*/ 129 w 425"/>
                <a:gd name="T99" fmla="*/ 387 h 425"/>
                <a:gd name="T100" fmla="*/ 295 w 425"/>
                <a:gd name="T101" fmla="*/ 387 h 425"/>
                <a:gd name="T102" fmla="*/ 361 w 425"/>
                <a:gd name="T103" fmla="*/ 336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25" h="425">
                  <a:moveTo>
                    <a:pt x="424" y="218"/>
                  </a:moveTo>
                  <a:cubicBezTo>
                    <a:pt x="425" y="216"/>
                    <a:pt x="425" y="214"/>
                    <a:pt x="425" y="213"/>
                  </a:cubicBezTo>
                  <a:cubicBezTo>
                    <a:pt x="425" y="95"/>
                    <a:pt x="329" y="0"/>
                    <a:pt x="212" y="0"/>
                  </a:cubicBezTo>
                  <a:cubicBezTo>
                    <a:pt x="95" y="0"/>
                    <a:pt x="0" y="95"/>
                    <a:pt x="0" y="213"/>
                  </a:cubicBezTo>
                  <a:cubicBezTo>
                    <a:pt x="0" y="214"/>
                    <a:pt x="0" y="216"/>
                    <a:pt x="0" y="218"/>
                  </a:cubicBezTo>
                  <a:cubicBezTo>
                    <a:pt x="0" y="218"/>
                    <a:pt x="0" y="219"/>
                    <a:pt x="0" y="219"/>
                  </a:cubicBezTo>
                  <a:cubicBezTo>
                    <a:pt x="0" y="220"/>
                    <a:pt x="0" y="220"/>
                    <a:pt x="0" y="221"/>
                  </a:cubicBezTo>
                  <a:cubicBezTo>
                    <a:pt x="4" y="334"/>
                    <a:pt x="98" y="425"/>
                    <a:pt x="212" y="425"/>
                  </a:cubicBezTo>
                  <a:cubicBezTo>
                    <a:pt x="326" y="425"/>
                    <a:pt x="420" y="334"/>
                    <a:pt x="424" y="221"/>
                  </a:cubicBezTo>
                  <a:cubicBezTo>
                    <a:pt x="425" y="220"/>
                    <a:pt x="425" y="220"/>
                    <a:pt x="425" y="219"/>
                  </a:cubicBezTo>
                  <a:cubicBezTo>
                    <a:pt x="425" y="219"/>
                    <a:pt x="425" y="218"/>
                    <a:pt x="424" y="218"/>
                  </a:cubicBezTo>
                  <a:close/>
                  <a:moveTo>
                    <a:pt x="280" y="210"/>
                  </a:moveTo>
                  <a:cubicBezTo>
                    <a:pt x="280" y="187"/>
                    <a:pt x="279" y="165"/>
                    <a:pt x="277" y="143"/>
                  </a:cubicBezTo>
                  <a:cubicBezTo>
                    <a:pt x="295" y="140"/>
                    <a:pt x="312" y="135"/>
                    <a:pt x="328" y="128"/>
                  </a:cubicBezTo>
                  <a:cubicBezTo>
                    <a:pt x="336" y="153"/>
                    <a:pt x="340" y="181"/>
                    <a:pt x="340" y="210"/>
                  </a:cubicBezTo>
                  <a:lnTo>
                    <a:pt x="280" y="210"/>
                  </a:lnTo>
                  <a:close/>
                  <a:moveTo>
                    <a:pt x="163" y="210"/>
                  </a:moveTo>
                  <a:cubicBezTo>
                    <a:pt x="163" y="187"/>
                    <a:pt x="164" y="166"/>
                    <a:pt x="166" y="147"/>
                  </a:cubicBezTo>
                  <a:cubicBezTo>
                    <a:pt x="181" y="149"/>
                    <a:pt x="196" y="150"/>
                    <a:pt x="212" y="150"/>
                  </a:cubicBezTo>
                  <a:cubicBezTo>
                    <a:pt x="228" y="150"/>
                    <a:pt x="244" y="149"/>
                    <a:pt x="259" y="147"/>
                  </a:cubicBezTo>
                  <a:cubicBezTo>
                    <a:pt x="261" y="166"/>
                    <a:pt x="262" y="187"/>
                    <a:pt x="262" y="210"/>
                  </a:cubicBezTo>
                  <a:lnTo>
                    <a:pt x="163" y="210"/>
                  </a:lnTo>
                  <a:close/>
                  <a:moveTo>
                    <a:pt x="262" y="229"/>
                  </a:moveTo>
                  <a:cubicBezTo>
                    <a:pt x="261" y="246"/>
                    <a:pt x="260" y="263"/>
                    <a:pt x="259" y="279"/>
                  </a:cubicBezTo>
                  <a:cubicBezTo>
                    <a:pt x="244" y="276"/>
                    <a:pt x="228" y="275"/>
                    <a:pt x="212" y="275"/>
                  </a:cubicBezTo>
                  <a:cubicBezTo>
                    <a:pt x="196" y="275"/>
                    <a:pt x="181" y="276"/>
                    <a:pt x="166" y="279"/>
                  </a:cubicBezTo>
                  <a:cubicBezTo>
                    <a:pt x="164" y="263"/>
                    <a:pt x="163" y="246"/>
                    <a:pt x="163" y="229"/>
                  </a:cubicBezTo>
                  <a:lnTo>
                    <a:pt x="262" y="229"/>
                  </a:lnTo>
                  <a:close/>
                  <a:moveTo>
                    <a:pt x="275" y="125"/>
                  </a:moveTo>
                  <a:cubicBezTo>
                    <a:pt x="269" y="84"/>
                    <a:pt x="260" y="49"/>
                    <a:pt x="247" y="26"/>
                  </a:cubicBezTo>
                  <a:cubicBezTo>
                    <a:pt x="278" y="39"/>
                    <a:pt x="304" y="70"/>
                    <a:pt x="321" y="111"/>
                  </a:cubicBezTo>
                  <a:cubicBezTo>
                    <a:pt x="307" y="116"/>
                    <a:pt x="291" y="121"/>
                    <a:pt x="275" y="125"/>
                  </a:cubicBezTo>
                  <a:close/>
                  <a:moveTo>
                    <a:pt x="256" y="128"/>
                  </a:moveTo>
                  <a:cubicBezTo>
                    <a:pt x="242" y="130"/>
                    <a:pt x="227" y="131"/>
                    <a:pt x="212" y="131"/>
                  </a:cubicBezTo>
                  <a:cubicBezTo>
                    <a:pt x="197" y="131"/>
                    <a:pt x="182" y="130"/>
                    <a:pt x="168" y="128"/>
                  </a:cubicBezTo>
                  <a:cubicBezTo>
                    <a:pt x="177" y="59"/>
                    <a:pt x="197" y="19"/>
                    <a:pt x="212" y="19"/>
                  </a:cubicBezTo>
                  <a:cubicBezTo>
                    <a:pt x="227" y="19"/>
                    <a:pt x="247" y="59"/>
                    <a:pt x="256" y="128"/>
                  </a:cubicBezTo>
                  <a:close/>
                  <a:moveTo>
                    <a:pt x="178" y="26"/>
                  </a:moveTo>
                  <a:cubicBezTo>
                    <a:pt x="164" y="49"/>
                    <a:pt x="155" y="84"/>
                    <a:pt x="150" y="125"/>
                  </a:cubicBezTo>
                  <a:cubicBezTo>
                    <a:pt x="133" y="121"/>
                    <a:pt x="118" y="116"/>
                    <a:pt x="103" y="111"/>
                  </a:cubicBezTo>
                  <a:cubicBezTo>
                    <a:pt x="120" y="70"/>
                    <a:pt x="146" y="39"/>
                    <a:pt x="178" y="26"/>
                  </a:cubicBezTo>
                  <a:close/>
                  <a:moveTo>
                    <a:pt x="147" y="143"/>
                  </a:moveTo>
                  <a:cubicBezTo>
                    <a:pt x="145" y="165"/>
                    <a:pt x="144" y="187"/>
                    <a:pt x="144" y="210"/>
                  </a:cubicBezTo>
                  <a:cubicBezTo>
                    <a:pt x="84" y="210"/>
                    <a:pt x="84" y="210"/>
                    <a:pt x="84" y="210"/>
                  </a:cubicBezTo>
                  <a:cubicBezTo>
                    <a:pt x="84" y="181"/>
                    <a:pt x="89" y="153"/>
                    <a:pt x="97" y="128"/>
                  </a:cubicBezTo>
                  <a:cubicBezTo>
                    <a:pt x="113" y="135"/>
                    <a:pt x="130" y="140"/>
                    <a:pt x="147" y="143"/>
                  </a:cubicBezTo>
                  <a:close/>
                  <a:moveTo>
                    <a:pt x="65" y="210"/>
                  </a:moveTo>
                  <a:cubicBezTo>
                    <a:pt x="19" y="210"/>
                    <a:pt x="19" y="210"/>
                    <a:pt x="19" y="210"/>
                  </a:cubicBezTo>
                  <a:cubicBezTo>
                    <a:pt x="19" y="171"/>
                    <a:pt x="31" y="134"/>
                    <a:pt x="52" y="104"/>
                  </a:cubicBezTo>
                  <a:cubicBezTo>
                    <a:pt x="61" y="110"/>
                    <a:pt x="70" y="116"/>
                    <a:pt x="80" y="121"/>
                  </a:cubicBezTo>
                  <a:cubicBezTo>
                    <a:pt x="71" y="148"/>
                    <a:pt x="66" y="178"/>
                    <a:pt x="65" y="210"/>
                  </a:cubicBezTo>
                  <a:close/>
                  <a:moveTo>
                    <a:pt x="66" y="229"/>
                  </a:moveTo>
                  <a:cubicBezTo>
                    <a:pt x="67" y="256"/>
                    <a:pt x="72" y="281"/>
                    <a:pt x="80" y="305"/>
                  </a:cubicBezTo>
                  <a:cubicBezTo>
                    <a:pt x="70" y="310"/>
                    <a:pt x="61" y="315"/>
                    <a:pt x="52" y="321"/>
                  </a:cubicBezTo>
                  <a:cubicBezTo>
                    <a:pt x="34" y="294"/>
                    <a:pt x="22" y="263"/>
                    <a:pt x="19" y="229"/>
                  </a:cubicBezTo>
                  <a:lnTo>
                    <a:pt x="66" y="229"/>
                  </a:lnTo>
                  <a:close/>
                  <a:moveTo>
                    <a:pt x="84" y="229"/>
                  </a:moveTo>
                  <a:cubicBezTo>
                    <a:pt x="144" y="229"/>
                    <a:pt x="144" y="229"/>
                    <a:pt x="144" y="229"/>
                  </a:cubicBezTo>
                  <a:cubicBezTo>
                    <a:pt x="144" y="247"/>
                    <a:pt x="146" y="265"/>
                    <a:pt x="147" y="282"/>
                  </a:cubicBezTo>
                  <a:cubicBezTo>
                    <a:pt x="130" y="285"/>
                    <a:pt x="113" y="290"/>
                    <a:pt x="97" y="297"/>
                  </a:cubicBezTo>
                  <a:cubicBezTo>
                    <a:pt x="90" y="276"/>
                    <a:pt x="86" y="253"/>
                    <a:pt x="84" y="229"/>
                  </a:cubicBezTo>
                  <a:close/>
                  <a:moveTo>
                    <a:pt x="150" y="301"/>
                  </a:moveTo>
                  <a:cubicBezTo>
                    <a:pt x="155" y="341"/>
                    <a:pt x="164" y="377"/>
                    <a:pt x="178" y="399"/>
                  </a:cubicBezTo>
                  <a:cubicBezTo>
                    <a:pt x="146" y="386"/>
                    <a:pt x="120" y="355"/>
                    <a:pt x="103" y="315"/>
                  </a:cubicBezTo>
                  <a:cubicBezTo>
                    <a:pt x="118" y="309"/>
                    <a:pt x="133" y="304"/>
                    <a:pt x="150" y="301"/>
                  </a:cubicBezTo>
                  <a:close/>
                  <a:moveTo>
                    <a:pt x="168" y="297"/>
                  </a:moveTo>
                  <a:cubicBezTo>
                    <a:pt x="182" y="295"/>
                    <a:pt x="197" y="294"/>
                    <a:pt x="212" y="294"/>
                  </a:cubicBezTo>
                  <a:cubicBezTo>
                    <a:pt x="227" y="294"/>
                    <a:pt x="242" y="295"/>
                    <a:pt x="256" y="297"/>
                  </a:cubicBezTo>
                  <a:cubicBezTo>
                    <a:pt x="247" y="366"/>
                    <a:pt x="227" y="406"/>
                    <a:pt x="212" y="406"/>
                  </a:cubicBezTo>
                  <a:cubicBezTo>
                    <a:pt x="197" y="406"/>
                    <a:pt x="177" y="366"/>
                    <a:pt x="168" y="297"/>
                  </a:cubicBezTo>
                  <a:close/>
                  <a:moveTo>
                    <a:pt x="247" y="399"/>
                  </a:moveTo>
                  <a:cubicBezTo>
                    <a:pt x="260" y="377"/>
                    <a:pt x="269" y="341"/>
                    <a:pt x="275" y="301"/>
                  </a:cubicBezTo>
                  <a:cubicBezTo>
                    <a:pt x="291" y="304"/>
                    <a:pt x="307" y="309"/>
                    <a:pt x="321" y="315"/>
                  </a:cubicBezTo>
                  <a:cubicBezTo>
                    <a:pt x="304" y="355"/>
                    <a:pt x="278" y="386"/>
                    <a:pt x="247" y="399"/>
                  </a:cubicBezTo>
                  <a:close/>
                  <a:moveTo>
                    <a:pt x="277" y="282"/>
                  </a:moveTo>
                  <a:cubicBezTo>
                    <a:pt x="279" y="265"/>
                    <a:pt x="280" y="247"/>
                    <a:pt x="280" y="229"/>
                  </a:cubicBezTo>
                  <a:cubicBezTo>
                    <a:pt x="340" y="229"/>
                    <a:pt x="340" y="229"/>
                    <a:pt x="340" y="229"/>
                  </a:cubicBezTo>
                  <a:cubicBezTo>
                    <a:pt x="339" y="253"/>
                    <a:pt x="334" y="276"/>
                    <a:pt x="328" y="297"/>
                  </a:cubicBezTo>
                  <a:cubicBezTo>
                    <a:pt x="312" y="290"/>
                    <a:pt x="295" y="285"/>
                    <a:pt x="277" y="282"/>
                  </a:cubicBezTo>
                  <a:close/>
                  <a:moveTo>
                    <a:pt x="359" y="229"/>
                  </a:moveTo>
                  <a:cubicBezTo>
                    <a:pt x="405" y="229"/>
                    <a:pt x="405" y="229"/>
                    <a:pt x="405" y="229"/>
                  </a:cubicBezTo>
                  <a:cubicBezTo>
                    <a:pt x="402" y="263"/>
                    <a:pt x="391" y="294"/>
                    <a:pt x="373" y="321"/>
                  </a:cubicBezTo>
                  <a:cubicBezTo>
                    <a:pt x="364" y="315"/>
                    <a:pt x="354" y="310"/>
                    <a:pt x="345" y="305"/>
                  </a:cubicBezTo>
                  <a:cubicBezTo>
                    <a:pt x="352" y="281"/>
                    <a:pt x="357" y="256"/>
                    <a:pt x="359" y="229"/>
                  </a:cubicBezTo>
                  <a:close/>
                  <a:moveTo>
                    <a:pt x="359" y="210"/>
                  </a:moveTo>
                  <a:cubicBezTo>
                    <a:pt x="359" y="178"/>
                    <a:pt x="354" y="148"/>
                    <a:pt x="345" y="121"/>
                  </a:cubicBezTo>
                  <a:cubicBezTo>
                    <a:pt x="354" y="116"/>
                    <a:pt x="364" y="110"/>
                    <a:pt x="373" y="104"/>
                  </a:cubicBezTo>
                  <a:cubicBezTo>
                    <a:pt x="393" y="134"/>
                    <a:pt x="405" y="171"/>
                    <a:pt x="406" y="210"/>
                  </a:cubicBezTo>
                  <a:lnTo>
                    <a:pt x="359" y="210"/>
                  </a:lnTo>
                  <a:close/>
                  <a:moveTo>
                    <a:pt x="361" y="89"/>
                  </a:moveTo>
                  <a:cubicBezTo>
                    <a:pt x="354" y="94"/>
                    <a:pt x="346" y="99"/>
                    <a:pt x="338" y="103"/>
                  </a:cubicBezTo>
                  <a:cubicBezTo>
                    <a:pt x="327" y="77"/>
                    <a:pt x="313" y="55"/>
                    <a:pt x="295" y="38"/>
                  </a:cubicBezTo>
                  <a:cubicBezTo>
                    <a:pt x="321" y="50"/>
                    <a:pt x="343" y="68"/>
                    <a:pt x="361" y="89"/>
                  </a:cubicBezTo>
                  <a:close/>
                  <a:moveTo>
                    <a:pt x="129" y="38"/>
                  </a:moveTo>
                  <a:cubicBezTo>
                    <a:pt x="112" y="55"/>
                    <a:pt x="97" y="77"/>
                    <a:pt x="86" y="103"/>
                  </a:cubicBezTo>
                  <a:cubicBezTo>
                    <a:pt x="78" y="99"/>
                    <a:pt x="70" y="94"/>
                    <a:pt x="63" y="89"/>
                  </a:cubicBezTo>
                  <a:cubicBezTo>
                    <a:pt x="81" y="68"/>
                    <a:pt x="103" y="50"/>
                    <a:pt x="129" y="38"/>
                  </a:cubicBezTo>
                  <a:close/>
                  <a:moveTo>
                    <a:pt x="63" y="336"/>
                  </a:moveTo>
                  <a:cubicBezTo>
                    <a:pt x="70" y="331"/>
                    <a:pt x="78" y="327"/>
                    <a:pt x="86" y="322"/>
                  </a:cubicBezTo>
                  <a:cubicBezTo>
                    <a:pt x="97" y="348"/>
                    <a:pt x="112" y="370"/>
                    <a:pt x="129" y="387"/>
                  </a:cubicBezTo>
                  <a:cubicBezTo>
                    <a:pt x="103" y="375"/>
                    <a:pt x="81" y="358"/>
                    <a:pt x="63" y="336"/>
                  </a:cubicBezTo>
                  <a:close/>
                  <a:moveTo>
                    <a:pt x="295" y="387"/>
                  </a:moveTo>
                  <a:cubicBezTo>
                    <a:pt x="313" y="370"/>
                    <a:pt x="327" y="348"/>
                    <a:pt x="338" y="322"/>
                  </a:cubicBezTo>
                  <a:cubicBezTo>
                    <a:pt x="346" y="327"/>
                    <a:pt x="354" y="331"/>
                    <a:pt x="361" y="336"/>
                  </a:cubicBezTo>
                  <a:cubicBezTo>
                    <a:pt x="343" y="358"/>
                    <a:pt x="321" y="375"/>
                    <a:pt x="295" y="3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37157" tIns="18579" rIns="37157" bIns="18579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44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 13" descr="" title="">
            <a:extLst>
              <a:ext uri="{FF2B5EF4-FFF2-40B4-BE49-F238E27FC236}">
                <a16:creationId xmlns:a16="http://schemas.microsoft.com/office/drawing/2014/main" id="{E8FC602E-6C03-7973-1DCC-5335EA3683A4}"/>
              </a:ext>
            </a:extLst>
          </p:cNvPr>
          <p:cNvGrpSpPr/>
          <p:nvPr/>
        </p:nvGrpSpPr>
        <p:grpSpPr>
          <a:xfrm>
            <a:off x="781551" y="2258648"/>
            <a:ext cx="488428" cy="489376"/>
            <a:chOff x="290516" y="2599407"/>
            <a:chExt cx="488428" cy="489376"/>
          </a:xfrm>
        </p:grpSpPr>
        <p:sp>
          <p:nvSpPr>
            <p:cNvPr id="15" name="Oval 14" descr="" title="">
              <a:extLst>
                <a:ext uri="{FF2B5EF4-FFF2-40B4-BE49-F238E27FC236}">
                  <a16:creationId xmlns:a16="http://schemas.microsoft.com/office/drawing/2014/main" id="{0A61990C-5C65-1FD5-427E-F20DD5D57864}"/>
                </a:ext>
              </a:extLst>
            </p:cNvPr>
            <p:cNvSpPr/>
            <p:nvPr/>
          </p:nvSpPr>
          <p:spPr>
            <a:xfrm>
              <a:off x="290516" y="2599407"/>
              <a:ext cx="488428" cy="489376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131112">
                    <a:lumMod val="65000"/>
                    <a:lumOff val="35000"/>
                  </a:srgbClr>
                </a:solidFill>
                <a:effectLst/>
                <a:uLnTx/>
                <a:uFillTx/>
                <a:latin typeface="Blackadder ITC" panose="04020505051007020D02" pitchFamily="82" charset="0"/>
                <a:ea typeface="+mn-ea"/>
                <a:cs typeface="+mn-cs"/>
              </a:endParaRPr>
            </a:p>
          </p:txBody>
        </p:sp>
        <p:grpSp>
          <p:nvGrpSpPr>
            <p:cNvPr id="16" name="Group 15" descr="" title="">
              <a:extLst>
                <a:ext uri="{FF2B5EF4-FFF2-40B4-BE49-F238E27FC236}">
                  <a16:creationId xmlns:a16="http://schemas.microsoft.com/office/drawing/2014/main" id="{60A97FD0-A0A3-921F-DE5D-44CC51747C39}"/>
                </a:ext>
              </a:extLst>
            </p:cNvPr>
            <p:cNvGrpSpPr/>
            <p:nvPr/>
          </p:nvGrpSpPr>
          <p:grpSpPr>
            <a:xfrm>
              <a:off x="426862" y="2687025"/>
              <a:ext cx="224999" cy="292347"/>
              <a:chOff x="4706945" y="1004890"/>
              <a:chExt cx="319088" cy="422275"/>
            </a:xfrm>
            <a:solidFill>
              <a:sysClr val="window" lastClr="FFFFFF"/>
            </a:solidFill>
          </p:grpSpPr>
          <p:sp>
            <p:nvSpPr>
              <p:cNvPr id="17" name="Freeform 19" descr="" title="">
                <a:extLst>
                  <a:ext uri="{FF2B5EF4-FFF2-40B4-BE49-F238E27FC236}">
                    <a16:creationId xmlns:a16="http://schemas.microsoft.com/office/drawing/2014/main" id="{66E2D75B-AE45-4C75-48DA-EE835DC421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06945" y="1004890"/>
                <a:ext cx="319088" cy="422275"/>
              </a:xfrm>
              <a:custGeom>
                <a:avLst/>
                <a:gdLst>
                  <a:gd name="T0" fmla="*/ 320 w 320"/>
                  <a:gd name="T1" fmla="*/ 127 h 425"/>
                  <a:gd name="T2" fmla="*/ 320 w 320"/>
                  <a:gd name="T3" fmla="*/ 125 h 425"/>
                  <a:gd name="T4" fmla="*/ 320 w 320"/>
                  <a:gd name="T5" fmla="*/ 125 h 425"/>
                  <a:gd name="T6" fmla="*/ 320 w 320"/>
                  <a:gd name="T7" fmla="*/ 124 h 425"/>
                  <a:gd name="T8" fmla="*/ 319 w 320"/>
                  <a:gd name="T9" fmla="*/ 123 h 425"/>
                  <a:gd name="T10" fmla="*/ 319 w 320"/>
                  <a:gd name="T11" fmla="*/ 122 h 425"/>
                  <a:gd name="T12" fmla="*/ 318 w 320"/>
                  <a:gd name="T13" fmla="*/ 122 h 425"/>
                  <a:gd name="T14" fmla="*/ 318 w 320"/>
                  <a:gd name="T15" fmla="*/ 121 h 425"/>
                  <a:gd name="T16" fmla="*/ 213 w 320"/>
                  <a:gd name="T17" fmla="*/ 3 h 425"/>
                  <a:gd name="T18" fmla="*/ 213 w 320"/>
                  <a:gd name="T19" fmla="*/ 3 h 425"/>
                  <a:gd name="T20" fmla="*/ 212 w 320"/>
                  <a:gd name="T21" fmla="*/ 2 h 425"/>
                  <a:gd name="T22" fmla="*/ 212 w 320"/>
                  <a:gd name="T23" fmla="*/ 1 h 425"/>
                  <a:gd name="T24" fmla="*/ 211 w 320"/>
                  <a:gd name="T25" fmla="*/ 1 h 425"/>
                  <a:gd name="T26" fmla="*/ 210 w 320"/>
                  <a:gd name="T27" fmla="*/ 0 h 425"/>
                  <a:gd name="T28" fmla="*/ 210 w 320"/>
                  <a:gd name="T29" fmla="*/ 0 h 425"/>
                  <a:gd name="T30" fmla="*/ 208 w 320"/>
                  <a:gd name="T31" fmla="*/ 0 h 425"/>
                  <a:gd name="T32" fmla="*/ 208 w 320"/>
                  <a:gd name="T33" fmla="*/ 0 h 425"/>
                  <a:gd name="T34" fmla="*/ 206 w 320"/>
                  <a:gd name="T35" fmla="*/ 0 h 425"/>
                  <a:gd name="T36" fmla="*/ 206 w 320"/>
                  <a:gd name="T37" fmla="*/ 0 h 425"/>
                  <a:gd name="T38" fmla="*/ 23 w 320"/>
                  <a:gd name="T39" fmla="*/ 0 h 425"/>
                  <a:gd name="T40" fmla="*/ 0 w 320"/>
                  <a:gd name="T41" fmla="*/ 22 h 425"/>
                  <a:gd name="T42" fmla="*/ 0 w 320"/>
                  <a:gd name="T43" fmla="*/ 402 h 425"/>
                  <a:gd name="T44" fmla="*/ 23 w 320"/>
                  <a:gd name="T45" fmla="*/ 425 h 425"/>
                  <a:gd name="T46" fmla="*/ 298 w 320"/>
                  <a:gd name="T47" fmla="*/ 425 h 425"/>
                  <a:gd name="T48" fmla="*/ 320 w 320"/>
                  <a:gd name="T49" fmla="*/ 402 h 425"/>
                  <a:gd name="T50" fmla="*/ 320 w 320"/>
                  <a:gd name="T51" fmla="*/ 127 h 425"/>
                  <a:gd name="T52" fmla="*/ 320 w 320"/>
                  <a:gd name="T53" fmla="*/ 127 h 425"/>
                  <a:gd name="T54" fmla="*/ 215 w 320"/>
                  <a:gd name="T55" fmla="*/ 34 h 425"/>
                  <a:gd name="T56" fmla="*/ 290 w 320"/>
                  <a:gd name="T57" fmla="*/ 118 h 425"/>
                  <a:gd name="T58" fmla="*/ 219 w 320"/>
                  <a:gd name="T59" fmla="*/ 118 h 425"/>
                  <a:gd name="T60" fmla="*/ 215 w 320"/>
                  <a:gd name="T61" fmla="*/ 111 h 425"/>
                  <a:gd name="T62" fmla="*/ 215 w 320"/>
                  <a:gd name="T63" fmla="*/ 34 h 425"/>
                  <a:gd name="T64" fmla="*/ 298 w 320"/>
                  <a:gd name="T65" fmla="*/ 406 h 425"/>
                  <a:gd name="T66" fmla="*/ 23 w 320"/>
                  <a:gd name="T67" fmla="*/ 406 h 425"/>
                  <a:gd name="T68" fmla="*/ 19 w 320"/>
                  <a:gd name="T69" fmla="*/ 402 h 425"/>
                  <a:gd name="T70" fmla="*/ 19 w 320"/>
                  <a:gd name="T71" fmla="*/ 22 h 425"/>
                  <a:gd name="T72" fmla="*/ 23 w 320"/>
                  <a:gd name="T73" fmla="*/ 18 h 425"/>
                  <a:gd name="T74" fmla="*/ 197 w 320"/>
                  <a:gd name="T75" fmla="*/ 18 h 425"/>
                  <a:gd name="T76" fmla="*/ 197 w 320"/>
                  <a:gd name="T77" fmla="*/ 111 h 425"/>
                  <a:gd name="T78" fmla="*/ 219 w 320"/>
                  <a:gd name="T79" fmla="*/ 136 h 425"/>
                  <a:gd name="T80" fmla="*/ 302 w 320"/>
                  <a:gd name="T81" fmla="*/ 136 h 425"/>
                  <a:gd name="T82" fmla="*/ 302 w 320"/>
                  <a:gd name="T83" fmla="*/ 402 h 425"/>
                  <a:gd name="T84" fmla="*/ 298 w 320"/>
                  <a:gd name="T85" fmla="*/ 406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0" h="425">
                    <a:moveTo>
                      <a:pt x="320" y="127"/>
                    </a:moveTo>
                    <a:cubicBezTo>
                      <a:pt x="320" y="126"/>
                      <a:pt x="320" y="126"/>
                      <a:pt x="320" y="125"/>
                    </a:cubicBezTo>
                    <a:cubicBezTo>
                      <a:pt x="320" y="125"/>
                      <a:pt x="320" y="125"/>
                      <a:pt x="320" y="125"/>
                    </a:cubicBezTo>
                    <a:cubicBezTo>
                      <a:pt x="320" y="124"/>
                      <a:pt x="320" y="124"/>
                      <a:pt x="320" y="124"/>
                    </a:cubicBezTo>
                    <a:cubicBezTo>
                      <a:pt x="320" y="123"/>
                      <a:pt x="319" y="123"/>
                      <a:pt x="319" y="123"/>
                    </a:cubicBezTo>
                    <a:cubicBezTo>
                      <a:pt x="319" y="123"/>
                      <a:pt x="319" y="122"/>
                      <a:pt x="319" y="122"/>
                    </a:cubicBezTo>
                    <a:cubicBezTo>
                      <a:pt x="319" y="122"/>
                      <a:pt x="319" y="122"/>
                      <a:pt x="318" y="122"/>
                    </a:cubicBezTo>
                    <a:cubicBezTo>
                      <a:pt x="318" y="121"/>
                      <a:pt x="318" y="121"/>
                      <a:pt x="318" y="121"/>
                    </a:cubicBez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2"/>
                      <a:pt x="213" y="2"/>
                      <a:pt x="212" y="2"/>
                    </a:cubicBezTo>
                    <a:cubicBezTo>
                      <a:pt x="212" y="2"/>
                      <a:pt x="212" y="2"/>
                      <a:pt x="212" y="1"/>
                    </a:cubicBezTo>
                    <a:cubicBezTo>
                      <a:pt x="211" y="1"/>
                      <a:pt x="211" y="1"/>
                      <a:pt x="211" y="1"/>
                    </a:cubicBezTo>
                    <a:cubicBezTo>
                      <a:pt x="211" y="1"/>
                      <a:pt x="210" y="1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7" y="0"/>
                      <a:pt x="207" y="0"/>
                      <a:pt x="206" y="0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0" y="414"/>
                      <a:pt x="10" y="425"/>
                      <a:pt x="23" y="425"/>
                    </a:cubicBezTo>
                    <a:cubicBezTo>
                      <a:pt x="298" y="425"/>
                      <a:pt x="298" y="425"/>
                      <a:pt x="298" y="425"/>
                    </a:cubicBezTo>
                    <a:cubicBezTo>
                      <a:pt x="310" y="425"/>
                      <a:pt x="320" y="414"/>
                      <a:pt x="320" y="402"/>
                    </a:cubicBezTo>
                    <a:cubicBezTo>
                      <a:pt x="320" y="127"/>
                      <a:pt x="320" y="127"/>
                      <a:pt x="320" y="127"/>
                    </a:cubicBezTo>
                    <a:cubicBezTo>
                      <a:pt x="320" y="127"/>
                      <a:pt x="320" y="127"/>
                      <a:pt x="320" y="127"/>
                    </a:cubicBezTo>
                    <a:close/>
                    <a:moveTo>
                      <a:pt x="215" y="34"/>
                    </a:moveTo>
                    <a:cubicBezTo>
                      <a:pt x="290" y="118"/>
                      <a:pt x="290" y="118"/>
                      <a:pt x="290" y="118"/>
                    </a:cubicBezTo>
                    <a:cubicBezTo>
                      <a:pt x="219" y="118"/>
                      <a:pt x="219" y="118"/>
                      <a:pt x="219" y="118"/>
                    </a:cubicBezTo>
                    <a:cubicBezTo>
                      <a:pt x="218" y="117"/>
                      <a:pt x="215" y="114"/>
                      <a:pt x="215" y="111"/>
                    </a:cubicBezTo>
                    <a:lnTo>
                      <a:pt x="215" y="34"/>
                    </a:lnTo>
                    <a:close/>
                    <a:moveTo>
                      <a:pt x="298" y="406"/>
                    </a:moveTo>
                    <a:cubicBezTo>
                      <a:pt x="23" y="406"/>
                      <a:pt x="23" y="406"/>
                      <a:pt x="23" y="406"/>
                    </a:cubicBezTo>
                    <a:cubicBezTo>
                      <a:pt x="20" y="406"/>
                      <a:pt x="19" y="404"/>
                      <a:pt x="19" y="40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21" y="18"/>
                      <a:pt x="23" y="18"/>
                    </a:cubicBezTo>
                    <a:cubicBezTo>
                      <a:pt x="197" y="18"/>
                      <a:pt x="197" y="18"/>
                      <a:pt x="197" y="18"/>
                    </a:cubicBezTo>
                    <a:cubicBezTo>
                      <a:pt x="197" y="111"/>
                      <a:pt x="197" y="111"/>
                      <a:pt x="197" y="111"/>
                    </a:cubicBezTo>
                    <a:cubicBezTo>
                      <a:pt x="197" y="123"/>
                      <a:pt x="206" y="136"/>
                      <a:pt x="219" y="136"/>
                    </a:cubicBezTo>
                    <a:cubicBezTo>
                      <a:pt x="302" y="136"/>
                      <a:pt x="302" y="136"/>
                      <a:pt x="302" y="136"/>
                    </a:cubicBezTo>
                    <a:cubicBezTo>
                      <a:pt x="302" y="402"/>
                      <a:pt x="302" y="402"/>
                      <a:pt x="302" y="402"/>
                    </a:cubicBezTo>
                    <a:cubicBezTo>
                      <a:pt x="302" y="404"/>
                      <a:pt x="300" y="406"/>
                      <a:pt x="298" y="40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0" cap="none" spc="0" normalizeH="0" baseline="0" noProof="0" dirty="0">
                  <a:ln>
                    <a:noFill/>
                  </a:ln>
                  <a:solidFill>
                    <a:srgbClr val="13111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8" name="Freeform 20" descr="" title="">
                <a:extLst>
                  <a:ext uri="{FF2B5EF4-FFF2-40B4-BE49-F238E27FC236}">
                    <a16:creationId xmlns:a16="http://schemas.microsoft.com/office/drawing/2014/main" id="{344CAD1D-CAB6-E68A-3731-62890AE52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026" y="1173163"/>
                <a:ext cx="188913" cy="19050"/>
              </a:xfrm>
              <a:custGeom>
                <a:avLst/>
                <a:gdLst>
                  <a:gd name="T0" fmla="*/ 179 w 189"/>
                  <a:gd name="T1" fmla="*/ 0 h 19"/>
                  <a:gd name="T2" fmla="*/ 9 w 189"/>
                  <a:gd name="T3" fmla="*/ 0 h 19"/>
                  <a:gd name="T4" fmla="*/ 0 w 189"/>
                  <a:gd name="T5" fmla="*/ 9 h 19"/>
                  <a:gd name="T6" fmla="*/ 9 w 189"/>
                  <a:gd name="T7" fmla="*/ 19 h 19"/>
                  <a:gd name="T8" fmla="*/ 179 w 189"/>
                  <a:gd name="T9" fmla="*/ 19 h 19"/>
                  <a:gd name="T10" fmla="*/ 189 w 189"/>
                  <a:gd name="T11" fmla="*/ 9 h 19"/>
                  <a:gd name="T12" fmla="*/ 179 w 189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9" h="19">
                    <a:moveTo>
                      <a:pt x="17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179" y="19"/>
                      <a:pt x="179" y="19"/>
                      <a:pt x="179" y="19"/>
                    </a:cubicBezTo>
                    <a:cubicBezTo>
                      <a:pt x="185" y="19"/>
                      <a:pt x="189" y="15"/>
                      <a:pt x="189" y="9"/>
                    </a:cubicBezTo>
                    <a:cubicBezTo>
                      <a:pt x="189" y="4"/>
                      <a:pt x="185" y="0"/>
                      <a:pt x="1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0" cap="none" spc="0" normalizeH="0" baseline="0" noProof="0" dirty="0">
                  <a:ln>
                    <a:noFill/>
                  </a:ln>
                  <a:solidFill>
                    <a:srgbClr val="13111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9" name="Freeform 21" descr="" title="">
                <a:extLst>
                  <a:ext uri="{FF2B5EF4-FFF2-40B4-BE49-F238E27FC236}">
                    <a16:creationId xmlns:a16="http://schemas.microsoft.com/office/drawing/2014/main" id="{FDA813B6-E56E-8BF7-E18B-CEA4DF61F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026" y="1225551"/>
                <a:ext cx="188913" cy="19050"/>
              </a:xfrm>
              <a:custGeom>
                <a:avLst/>
                <a:gdLst>
                  <a:gd name="T0" fmla="*/ 179 w 189"/>
                  <a:gd name="T1" fmla="*/ 0 h 19"/>
                  <a:gd name="T2" fmla="*/ 9 w 189"/>
                  <a:gd name="T3" fmla="*/ 0 h 19"/>
                  <a:gd name="T4" fmla="*/ 0 w 189"/>
                  <a:gd name="T5" fmla="*/ 10 h 19"/>
                  <a:gd name="T6" fmla="*/ 9 w 189"/>
                  <a:gd name="T7" fmla="*/ 19 h 19"/>
                  <a:gd name="T8" fmla="*/ 179 w 189"/>
                  <a:gd name="T9" fmla="*/ 19 h 19"/>
                  <a:gd name="T10" fmla="*/ 189 w 189"/>
                  <a:gd name="T11" fmla="*/ 10 h 19"/>
                  <a:gd name="T12" fmla="*/ 179 w 189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9" h="19">
                    <a:moveTo>
                      <a:pt x="17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179" y="19"/>
                      <a:pt x="179" y="19"/>
                      <a:pt x="179" y="19"/>
                    </a:cubicBezTo>
                    <a:cubicBezTo>
                      <a:pt x="185" y="19"/>
                      <a:pt x="189" y="15"/>
                      <a:pt x="189" y="10"/>
                    </a:cubicBezTo>
                    <a:cubicBezTo>
                      <a:pt x="189" y="5"/>
                      <a:pt x="185" y="0"/>
                      <a:pt x="1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0" cap="none" spc="0" normalizeH="0" baseline="0" noProof="0" dirty="0">
                  <a:ln>
                    <a:noFill/>
                  </a:ln>
                  <a:solidFill>
                    <a:srgbClr val="13111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" name="Freeform 22" descr="" title="">
                <a:extLst>
                  <a:ext uri="{FF2B5EF4-FFF2-40B4-BE49-F238E27FC236}">
                    <a16:creationId xmlns:a16="http://schemas.microsoft.com/office/drawing/2014/main" id="{589EA4FD-0FE7-E597-A1A3-2ABA0D78E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026" y="1122363"/>
                <a:ext cx="96838" cy="17463"/>
              </a:xfrm>
              <a:custGeom>
                <a:avLst/>
                <a:gdLst>
                  <a:gd name="T0" fmla="*/ 9 w 97"/>
                  <a:gd name="T1" fmla="*/ 18 h 18"/>
                  <a:gd name="T2" fmla="*/ 88 w 97"/>
                  <a:gd name="T3" fmla="*/ 18 h 18"/>
                  <a:gd name="T4" fmla="*/ 97 w 97"/>
                  <a:gd name="T5" fmla="*/ 9 h 18"/>
                  <a:gd name="T6" fmla="*/ 88 w 97"/>
                  <a:gd name="T7" fmla="*/ 0 h 18"/>
                  <a:gd name="T8" fmla="*/ 9 w 97"/>
                  <a:gd name="T9" fmla="*/ 0 h 18"/>
                  <a:gd name="T10" fmla="*/ 0 w 97"/>
                  <a:gd name="T11" fmla="*/ 9 h 18"/>
                  <a:gd name="T12" fmla="*/ 9 w 97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18">
                    <a:moveTo>
                      <a:pt x="9" y="18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93" y="18"/>
                      <a:pt x="97" y="14"/>
                      <a:pt x="97" y="9"/>
                    </a:cubicBezTo>
                    <a:cubicBezTo>
                      <a:pt x="97" y="4"/>
                      <a:pt x="93" y="0"/>
                      <a:pt x="8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0" cap="none" spc="0" normalizeH="0" baseline="0" noProof="0" dirty="0">
                  <a:ln>
                    <a:noFill/>
                  </a:ln>
                  <a:solidFill>
                    <a:srgbClr val="13111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1" name="Freeform 23" descr="" title="">
                <a:extLst>
                  <a:ext uri="{FF2B5EF4-FFF2-40B4-BE49-F238E27FC236}">
                    <a16:creationId xmlns:a16="http://schemas.microsoft.com/office/drawing/2014/main" id="{F2606CB1-D1F3-CA58-85BA-CFCAD5F39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026" y="1277938"/>
                <a:ext cx="188913" cy="19050"/>
              </a:xfrm>
              <a:custGeom>
                <a:avLst/>
                <a:gdLst>
                  <a:gd name="T0" fmla="*/ 179 w 189"/>
                  <a:gd name="T1" fmla="*/ 0 h 19"/>
                  <a:gd name="T2" fmla="*/ 9 w 189"/>
                  <a:gd name="T3" fmla="*/ 0 h 19"/>
                  <a:gd name="T4" fmla="*/ 0 w 189"/>
                  <a:gd name="T5" fmla="*/ 9 h 19"/>
                  <a:gd name="T6" fmla="*/ 9 w 189"/>
                  <a:gd name="T7" fmla="*/ 19 h 19"/>
                  <a:gd name="T8" fmla="*/ 179 w 189"/>
                  <a:gd name="T9" fmla="*/ 19 h 19"/>
                  <a:gd name="T10" fmla="*/ 189 w 189"/>
                  <a:gd name="T11" fmla="*/ 9 h 19"/>
                  <a:gd name="T12" fmla="*/ 179 w 189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9" h="19">
                    <a:moveTo>
                      <a:pt x="17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9"/>
                      <a:pt x="9" y="19"/>
                    </a:cubicBezTo>
                    <a:cubicBezTo>
                      <a:pt x="179" y="19"/>
                      <a:pt x="179" y="19"/>
                      <a:pt x="179" y="19"/>
                    </a:cubicBezTo>
                    <a:cubicBezTo>
                      <a:pt x="185" y="19"/>
                      <a:pt x="189" y="14"/>
                      <a:pt x="189" y="9"/>
                    </a:cubicBezTo>
                    <a:cubicBezTo>
                      <a:pt x="189" y="4"/>
                      <a:pt x="185" y="0"/>
                      <a:pt x="1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0" cap="none" spc="0" normalizeH="0" baseline="0" noProof="0" dirty="0">
                  <a:ln>
                    <a:noFill/>
                  </a:ln>
                  <a:solidFill>
                    <a:srgbClr val="13111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2" name="Freeform 24" descr="" title="">
                <a:extLst>
                  <a:ext uri="{FF2B5EF4-FFF2-40B4-BE49-F238E27FC236}">
                    <a16:creationId xmlns:a16="http://schemas.microsoft.com/office/drawing/2014/main" id="{FB363CCB-1A6D-9FDF-0422-B32119A42A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026" y="1330326"/>
                <a:ext cx="188913" cy="19050"/>
              </a:xfrm>
              <a:custGeom>
                <a:avLst/>
                <a:gdLst>
                  <a:gd name="T0" fmla="*/ 179 w 189"/>
                  <a:gd name="T1" fmla="*/ 0 h 19"/>
                  <a:gd name="T2" fmla="*/ 9 w 189"/>
                  <a:gd name="T3" fmla="*/ 0 h 19"/>
                  <a:gd name="T4" fmla="*/ 0 w 189"/>
                  <a:gd name="T5" fmla="*/ 10 h 19"/>
                  <a:gd name="T6" fmla="*/ 9 w 189"/>
                  <a:gd name="T7" fmla="*/ 19 h 19"/>
                  <a:gd name="T8" fmla="*/ 179 w 189"/>
                  <a:gd name="T9" fmla="*/ 19 h 19"/>
                  <a:gd name="T10" fmla="*/ 189 w 189"/>
                  <a:gd name="T11" fmla="*/ 10 h 19"/>
                  <a:gd name="T12" fmla="*/ 179 w 189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9" h="19">
                    <a:moveTo>
                      <a:pt x="17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179" y="19"/>
                      <a:pt x="179" y="19"/>
                      <a:pt x="179" y="19"/>
                    </a:cubicBezTo>
                    <a:cubicBezTo>
                      <a:pt x="185" y="19"/>
                      <a:pt x="189" y="15"/>
                      <a:pt x="189" y="10"/>
                    </a:cubicBezTo>
                    <a:cubicBezTo>
                      <a:pt x="189" y="4"/>
                      <a:pt x="185" y="0"/>
                      <a:pt x="1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0" cap="none" spc="0" normalizeH="0" baseline="0" noProof="0" dirty="0">
                  <a:ln>
                    <a:noFill/>
                  </a:ln>
                  <a:solidFill>
                    <a:srgbClr val="13111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" name="Group 22" descr="" title="">
            <a:extLst>
              <a:ext uri="{FF2B5EF4-FFF2-40B4-BE49-F238E27FC236}">
                <a16:creationId xmlns:a16="http://schemas.microsoft.com/office/drawing/2014/main" id="{23EC8B95-D274-B581-202C-85438BAD045F}"/>
              </a:ext>
            </a:extLst>
          </p:cNvPr>
          <p:cNvGrpSpPr/>
          <p:nvPr/>
        </p:nvGrpSpPr>
        <p:grpSpPr>
          <a:xfrm>
            <a:off x="784158" y="3290820"/>
            <a:ext cx="488428" cy="489376"/>
            <a:chOff x="290516" y="3258604"/>
            <a:chExt cx="488428" cy="489376"/>
          </a:xfrm>
        </p:grpSpPr>
        <p:sp>
          <p:nvSpPr>
            <p:cNvPr id="24" name="Oval 23" descr="" title="">
              <a:extLst>
                <a:ext uri="{FF2B5EF4-FFF2-40B4-BE49-F238E27FC236}">
                  <a16:creationId xmlns:a16="http://schemas.microsoft.com/office/drawing/2014/main" id="{080558B0-ABBC-7EC0-6899-9E4E1B5AA1E7}"/>
                </a:ext>
              </a:extLst>
            </p:cNvPr>
            <p:cNvSpPr/>
            <p:nvPr/>
          </p:nvSpPr>
          <p:spPr>
            <a:xfrm>
              <a:off x="290516" y="3258604"/>
              <a:ext cx="488428" cy="489376"/>
            </a:xfrm>
            <a:prstGeom prst="ellipse">
              <a:avLst/>
            </a:prstGeom>
            <a:solidFill>
              <a:srgbClr val="0166B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131112">
                    <a:lumMod val="65000"/>
                    <a:lumOff val="35000"/>
                  </a:srgbClr>
                </a:solidFill>
                <a:effectLst/>
                <a:uLnTx/>
                <a:uFillTx/>
                <a:latin typeface="Blackadder ITC" panose="04020505051007020D02" pitchFamily="82" charset="0"/>
                <a:ea typeface="+mn-ea"/>
                <a:cs typeface="+mn-cs"/>
              </a:endParaRPr>
            </a:p>
          </p:txBody>
        </p:sp>
        <p:grpSp>
          <p:nvGrpSpPr>
            <p:cNvPr id="25" name="Group 24" descr="" title="">
              <a:extLst>
                <a:ext uri="{FF2B5EF4-FFF2-40B4-BE49-F238E27FC236}">
                  <a16:creationId xmlns:a16="http://schemas.microsoft.com/office/drawing/2014/main" id="{FEDA527B-B5B2-3737-316F-6340E635BC15}"/>
                </a:ext>
              </a:extLst>
            </p:cNvPr>
            <p:cNvGrpSpPr/>
            <p:nvPr/>
          </p:nvGrpSpPr>
          <p:grpSpPr>
            <a:xfrm>
              <a:off x="364866" y="3355601"/>
              <a:ext cx="339728" cy="318455"/>
              <a:chOff x="3032125" y="2392363"/>
              <a:chExt cx="557213" cy="425450"/>
            </a:xfrm>
            <a:solidFill>
              <a:schemeClr val="bg1"/>
            </a:solidFill>
          </p:grpSpPr>
          <p:sp>
            <p:nvSpPr>
              <p:cNvPr id="26" name="Freeform 93" descr="" title="">
                <a:extLst>
                  <a:ext uri="{FF2B5EF4-FFF2-40B4-BE49-F238E27FC236}">
                    <a16:creationId xmlns:a16="http://schemas.microsoft.com/office/drawing/2014/main" id="{4063E87D-9C04-264F-F01F-1EEB1CE5E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6450" y="2573338"/>
                <a:ext cx="242888" cy="244475"/>
              </a:xfrm>
              <a:custGeom>
                <a:avLst/>
                <a:gdLst>
                  <a:gd name="T0" fmla="*/ 158 w 243"/>
                  <a:gd name="T1" fmla="*/ 2 h 243"/>
                  <a:gd name="T2" fmla="*/ 146 w 243"/>
                  <a:gd name="T3" fmla="*/ 8 h 243"/>
                  <a:gd name="T4" fmla="*/ 152 w 243"/>
                  <a:gd name="T5" fmla="*/ 20 h 243"/>
                  <a:gd name="T6" fmla="*/ 224 w 243"/>
                  <a:gd name="T7" fmla="*/ 96 h 243"/>
                  <a:gd name="T8" fmla="*/ 176 w 243"/>
                  <a:gd name="T9" fmla="*/ 167 h 243"/>
                  <a:gd name="T10" fmla="*/ 172 w 243"/>
                  <a:gd name="T11" fmla="*/ 174 h 243"/>
                  <a:gd name="T12" fmla="*/ 172 w 243"/>
                  <a:gd name="T13" fmla="*/ 220 h 243"/>
                  <a:gd name="T14" fmla="*/ 136 w 243"/>
                  <a:gd name="T15" fmla="*/ 194 h 243"/>
                  <a:gd name="T16" fmla="*/ 127 w 243"/>
                  <a:gd name="T17" fmla="*/ 191 h 243"/>
                  <a:gd name="T18" fmla="*/ 115 w 243"/>
                  <a:gd name="T19" fmla="*/ 194 h 243"/>
                  <a:gd name="T20" fmla="*/ 96 w 243"/>
                  <a:gd name="T21" fmla="*/ 198 h 243"/>
                  <a:gd name="T22" fmla="*/ 16 w 243"/>
                  <a:gd name="T23" fmla="*/ 173 h 243"/>
                  <a:gd name="T24" fmla="*/ 3 w 243"/>
                  <a:gd name="T25" fmla="*/ 175 h 243"/>
                  <a:gd name="T26" fmla="*/ 5 w 243"/>
                  <a:gd name="T27" fmla="*/ 189 h 243"/>
                  <a:gd name="T28" fmla="*/ 96 w 243"/>
                  <a:gd name="T29" fmla="*/ 217 h 243"/>
                  <a:gd name="T30" fmla="*/ 120 w 243"/>
                  <a:gd name="T31" fmla="*/ 212 h 243"/>
                  <a:gd name="T32" fmla="*/ 126 w 243"/>
                  <a:gd name="T33" fmla="*/ 211 h 243"/>
                  <a:gd name="T34" fmla="*/ 179 w 243"/>
                  <a:gd name="T35" fmla="*/ 243 h 243"/>
                  <a:gd name="T36" fmla="*/ 181 w 243"/>
                  <a:gd name="T37" fmla="*/ 243 h 243"/>
                  <a:gd name="T38" fmla="*/ 187 w 243"/>
                  <a:gd name="T39" fmla="*/ 241 h 243"/>
                  <a:gd name="T40" fmla="*/ 191 w 243"/>
                  <a:gd name="T41" fmla="*/ 233 h 243"/>
                  <a:gd name="T42" fmla="*/ 191 w 243"/>
                  <a:gd name="T43" fmla="*/ 179 h 243"/>
                  <a:gd name="T44" fmla="*/ 243 w 243"/>
                  <a:gd name="T45" fmla="*/ 96 h 243"/>
                  <a:gd name="T46" fmla="*/ 158 w 243"/>
                  <a:gd name="T47" fmla="*/ 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3" h="243">
                    <a:moveTo>
                      <a:pt x="158" y="2"/>
                    </a:moveTo>
                    <a:cubicBezTo>
                      <a:pt x="153" y="0"/>
                      <a:pt x="148" y="3"/>
                      <a:pt x="146" y="8"/>
                    </a:cubicBezTo>
                    <a:cubicBezTo>
                      <a:pt x="145" y="13"/>
                      <a:pt x="147" y="18"/>
                      <a:pt x="152" y="20"/>
                    </a:cubicBezTo>
                    <a:cubicBezTo>
                      <a:pt x="203" y="36"/>
                      <a:pt x="224" y="58"/>
                      <a:pt x="224" y="96"/>
                    </a:cubicBezTo>
                    <a:cubicBezTo>
                      <a:pt x="224" y="129"/>
                      <a:pt x="194" y="154"/>
                      <a:pt x="176" y="167"/>
                    </a:cubicBezTo>
                    <a:cubicBezTo>
                      <a:pt x="173" y="168"/>
                      <a:pt x="172" y="171"/>
                      <a:pt x="172" y="174"/>
                    </a:cubicBezTo>
                    <a:cubicBezTo>
                      <a:pt x="172" y="220"/>
                      <a:pt x="172" y="220"/>
                      <a:pt x="172" y="220"/>
                    </a:cubicBezTo>
                    <a:cubicBezTo>
                      <a:pt x="162" y="216"/>
                      <a:pt x="148" y="209"/>
                      <a:pt x="136" y="194"/>
                    </a:cubicBezTo>
                    <a:cubicBezTo>
                      <a:pt x="134" y="192"/>
                      <a:pt x="130" y="191"/>
                      <a:pt x="127" y="191"/>
                    </a:cubicBezTo>
                    <a:cubicBezTo>
                      <a:pt x="123" y="192"/>
                      <a:pt x="119" y="193"/>
                      <a:pt x="115" y="194"/>
                    </a:cubicBezTo>
                    <a:cubicBezTo>
                      <a:pt x="109" y="196"/>
                      <a:pt x="102" y="198"/>
                      <a:pt x="96" y="198"/>
                    </a:cubicBezTo>
                    <a:cubicBezTo>
                      <a:pt x="63" y="198"/>
                      <a:pt x="40" y="191"/>
                      <a:pt x="16" y="173"/>
                    </a:cubicBezTo>
                    <a:cubicBezTo>
                      <a:pt x="12" y="170"/>
                      <a:pt x="6" y="171"/>
                      <a:pt x="3" y="175"/>
                    </a:cubicBezTo>
                    <a:cubicBezTo>
                      <a:pt x="0" y="180"/>
                      <a:pt x="1" y="185"/>
                      <a:pt x="5" y="189"/>
                    </a:cubicBezTo>
                    <a:cubicBezTo>
                      <a:pt x="32" y="208"/>
                      <a:pt x="59" y="217"/>
                      <a:pt x="96" y="217"/>
                    </a:cubicBezTo>
                    <a:cubicBezTo>
                      <a:pt x="105" y="217"/>
                      <a:pt x="113" y="214"/>
                      <a:pt x="120" y="212"/>
                    </a:cubicBezTo>
                    <a:cubicBezTo>
                      <a:pt x="122" y="212"/>
                      <a:pt x="124" y="211"/>
                      <a:pt x="126" y="211"/>
                    </a:cubicBezTo>
                    <a:cubicBezTo>
                      <a:pt x="150" y="236"/>
                      <a:pt x="178" y="242"/>
                      <a:pt x="179" y="243"/>
                    </a:cubicBezTo>
                    <a:cubicBezTo>
                      <a:pt x="180" y="243"/>
                      <a:pt x="181" y="243"/>
                      <a:pt x="181" y="243"/>
                    </a:cubicBezTo>
                    <a:cubicBezTo>
                      <a:pt x="183" y="243"/>
                      <a:pt x="185" y="242"/>
                      <a:pt x="187" y="241"/>
                    </a:cubicBezTo>
                    <a:cubicBezTo>
                      <a:pt x="189" y="239"/>
                      <a:pt x="191" y="236"/>
                      <a:pt x="191" y="233"/>
                    </a:cubicBezTo>
                    <a:cubicBezTo>
                      <a:pt x="191" y="179"/>
                      <a:pt x="191" y="179"/>
                      <a:pt x="191" y="179"/>
                    </a:cubicBezTo>
                    <a:cubicBezTo>
                      <a:pt x="224" y="155"/>
                      <a:pt x="243" y="125"/>
                      <a:pt x="243" y="96"/>
                    </a:cubicBezTo>
                    <a:cubicBezTo>
                      <a:pt x="243" y="36"/>
                      <a:pt x="194" y="13"/>
                      <a:pt x="158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7" name="Freeform 94" descr="" title="">
                <a:extLst>
                  <a:ext uri="{FF2B5EF4-FFF2-40B4-BE49-F238E27FC236}">
                    <a16:creationId xmlns:a16="http://schemas.microsoft.com/office/drawing/2014/main" id="{29D3F3CF-5DAD-3494-D9A6-DEB4012CBB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32125" y="2392363"/>
                <a:ext cx="438150" cy="403225"/>
              </a:xfrm>
              <a:custGeom>
                <a:avLst/>
                <a:gdLst>
                  <a:gd name="T0" fmla="*/ 438 w 438"/>
                  <a:gd name="T1" fmla="*/ 180 h 404"/>
                  <a:gd name="T2" fmla="*/ 376 w 438"/>
                  <a:gd name="T3" fmla="*/ 52 h 404"/>
                  <a:gd name="T4" fmla="*/ 221 w 438"/>
                  <a:gd name="T5" fmla="*/ 0 h 404"/>
                  <a:gd name="T6" fmla="*/ 0 w 438"/>
                  <a:gd name="T7" fmla="*/ 180 h 404"/>
                  <a:gd name="T8" fmla="*/ 79 w 438"/>
                  <a:gd name="T9" fmla="*/ 309 h 404"/>
                  <a:gd name="T10" fmla="*/ 79 w 438"/>
                  <a:gd name="T11" fmla="*/ 394 h 404"/>
                  <a:gd name="T12" fmla="*/ 83 w 438"/>
                  <a:gd name="T13" fmla="*/ 402 h 404"/>
                  <a:gd name="T14" fmla="*/ 88 w 438"/>
                  <a:gd name="T15" fmla="*/ 404 h 404"/>
                  <a:gd name="T16" fmla="*/ 92 w 438"/>
                  <a:gd name="T17" fmla="*/ 403 h 404"/>
                  <a:gd name="T18" fmla="*/ 177 w 438"/>
                  <a:gd name="T19" fmla="*/ 340 h 404"/>
                  <a:gd name="T20" fmla="*/ 228 w 438"/>
                  <a:gd name="T21" fmla="*/ 346 h 404"/>
                  <a:gd name="T22" fmla="*/ 438 w 438"/>
                  <a:gd name="T23" fmla="*/ 180 h 404"/>
                  <a:gd name="T24" fmla="*/ 228 w 438"/>
                  <a:gd name="T25" fmla="*/ 327 h 404"/>
                  <a:gd name="T26" fmla="*/ 175 w 438"/>
                  <a:gd name="T27" fmla="*/ 321 h 404"/>
                  <a:gd name="T28" fmla="*/ 166 w 438"/>
                  <a:gd name="T29" fmla="*/ 324 h 404"/>
                  <a:gd name="T30" fmla="*/ 97 w 438"/>
                  <a:gd name="T31" fmla="*/ 379 h 404"/>
                  <a:gd name="T32" fmla="*/ 97 w 438"/>
                  <a:gd name="T33" fmla="*/ 304 h 404"/>
                  <a:gd name="T34" fmla="*/ 93 w 438"/>
                  <a:gd name="T35" fmla="*/ 296 h 404"/>
                  <a:gd name="T36" fmla="*/ 19 w 438"/>
                  <a:gd name="T37" fmla="*/ 180 h 404"/>
                  <a:gd name="T38" fmla="*/ 221 w 438"/>
                  <a:gd name="T39" fmla="*/ 19 h 404"/>
                  <a:gd name="T40" fmla="*/ 419 w 438"/>
                  <a:gd name="T41" fmla="*/ 180 h 404"/>
                  <a:gd name="T42" fmla="*/ 228 w 438"/>
                  <a:gd name="T43" fmla="*/ 327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8" h="404">
                    <a:moveTo>
                      <a:pt x="438" y="180"/>
                    </a:moveTo>
                    <a:cubicBezTo>
                      <a:pt x="438" y="131"/>
                      <a:pt x="416" y="85"/>
                      <a:pt x="376" y="52"/>
                    </a:cubicBezTo>
                    <a:cubicBezTo>
                      <a:pt x="336" y="18"/>
                      <a:pt x="281" y="0"/>
                      <a:pt x="221" y="0"/>
                    </a:cubicBezTo>
                    <a:cubicBezTo>
                      <a:pt x="97" y="0"/>
                      <a:pt x="0" y="79"/>
                      <a:pt x="0" y="180"/>
                    </a:cubicBezTo>
                    <a:cubicBezTo>
                      <a:pt x="0" y="228"/>
                      <a:pt x="27" y="272"/>
                      <a:pt x="79" y="309"/>
                    </a:cubicBezTo>
                    <a:cubicBezTo>
                      <a:pt x="79" y="394"/>
                      <a:pt x="79" y="394"/>
                      <a:pt x="79" y="394"/>
                    </a:cubicBezTo>
                    <a:cubicBezTo>
                      <a:pt x="79" y="398"/>
                      <a:pt x="80" y="401"/>
                      <a:pt x="83" y="402"/>
                    </a:cubicBezTo>
                    <a:cubicBezTo>
                      <a:pt x="84" y="403"/>
                      <a:pt x="86" y="404"/>
                      <a:pt x="88" y="404"/>
                    </a:cubicBezTo>
                    <a:cubicBezTo>
                      <a:pt x="89" y="404"/>
                      <a:pt x="91" y="403"/>
                      <a:pt x="92" y="403"/>
                    </a:cubicBezTo>
                    <a:cubicBezTo>
                      <a:pt x="94" y="402"/>
                      <a:pt x="138" y="382"/>
                      <a:pt x="177" y="340"/>
                    </a:cubicBezTo>
                    <a:cubicBezTo>
                      <a:pt x="193" y="343"/>
                      <a:pt x="211" y="346"/>
                      <a:pt x="228" y="346"/>
                    </a:cubicBezTo>
                    <a:cubicBezTo>
                      <a:pt x="354" y="346"/>
                      <a:pt x="438" y="279"/>
                      <a:pt x="438" y="180"/>
                    </a:cubicBezTo>
                    <a:close/>
                    <a:moveTo>
                      <a:pt x="228" y="327"/>
                    </a:moveTo>
                    <a:cubicBezTo>
                      <a:pt x="211" y="327"/>
                      <a:pt x="192" y="324"/>
                      <a:pt x="175" y="321"/>
                    </a:cubicBezTo>
                    <a:cubicBezTo>
                      <a:pt x="172" y="320"/>
                      <a:pt x="168" y="322"/>
                      <a:pt x="166" y="324"/>
                    </a:cubicBezTo>
                    <a:cubicBezTo>
                      <a:pt x="142" y="351"/>
                      <a:pt x="114" y="370"/>
                      <a:pt x="97" y="379"/>
                    </a:cubicBezTo>
                    <a:cubicBezTo>
                      <a:pt x="97" y="304"/>
                      <a:pt x="97" y="304"/>
                      <a:pt x="97" y="304"/>
                    </a:cubicBezTo>
                    <a:cubicBezTo>
                      <a:pt x="97" y="301"/>
                      <a:pt x="96" y="298"/>
                      <a:pt x="93" y="296"/>
                    </a:cubicBezTo>
                    <a:cubicBezTo>
                      <a:pt x="59" y="273"/>
                      <a:pt x="19" y="234"/>
                      <a:pt x="19" y="180"/>
                    </a:cubicBezTo>
                    <a:cubicBezTo>
                      <a:pt x="19" y="89"/>
                      <a:pt x="108" y="19"/>
                      <a:pt x="221" y="19"/>
                    </a:cubicBezTo>
                    <a:cubicBezTo>
                      <a:pt x="334" y="19"/>
                      <a:pt x="419" y="88"/>
                      <a:pt x="419" y="180"/>
                    </a:cubicBezTo>
                    <a:cubicBezTo>
                      <a:pt x="419" y="268"/>
                      <a:pt x="342" y="327"/>
                      <a:pt x="228" y="3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8" name="Freeform 95" descr="" title="">
                <a:extLst>
                  <a:ext uri="{FF2B5EF4-FFF2-40B4-BE49-F238E27FC236}">
                    <a16:creationId xmlns:a16="http://schemas.microsoft.com/office/drawing/2014/main" id="{2B500783-6575-C031-17C0-F53C3E9EA3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22625" y="2543175"/>
                <a:ext cx="58738" cy="58738"/>
              </a:xfrm>
              <a:custGeom>
                <a:avLst/>
                <a:gdLst>
                  <a:gd name="T0" fmla="*/ 29 w 58"/>
                  <a:gd name="T1" fmla="*/ 0 h 58"/>
                  <a:gd name="T2" fmla="*/ 0 w 58"/>
                  <a:gd name="T3" fmla="*/ 29 h 58"/>
                  <a:gd name="T4" fmla="*/ 29 w 58"/>
                  <a:gd name="T5" fmla="*/ 58 h 58"/>
                  <a:gd name="T6" fmla="*/ 58 w 58"/>
                  <a:gd name="T7" fmla="*/ 29 h 58"/>
                  <a:gd name="T8" fmla="*/ 29 w 58"/>
                  <a:gd name="T9" fmla="*/ 0 h 58"/>
                  <a:gd name="T10" fmla="*/ 29 w 58"/>
                  <a:gd name="T11" fmla="*/ 39 h 58"/>
                  <a:gd name="T12" fmla="*/ 19 w 58"/>
                  <a:gd name="T13" fmla="*/ 29 h 58"/>
                  <a:gd name="T14" fmla="*/ 29 w 58"/>
                  <a:gd name="T15" fmla="*/ 18 h 58"/>
                  <a:gd name="T16" fmla="*/ 39 w 58"/>
                  <a:gd name="T17" fmla="*/ 29 h 58"/>
                  <a:gd name="T18" fmla="*/ 29 w 58"/>
                  <a:gd name="T19" fmla="*/ 3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29" y="39"/>
                    </a:moveTo>
                    <a:cubicBezTo>
                      <a:pt x="23" y="39"/>
                      <a:pt x="19" y="34"/>
                      <a:pt x="19" y="29"/>
                    </a:cubicBezTo>
                    <a:cubicBezTo>
                      <a:pt x="19" y="23"/>
                      <a:pt x="23" y="18"/>
                      <a:pt x="29" y="18"/>
                    </a:cubicBezTo>
                    <a:cubicBezTo>
                      <a:pt x="35" y="18"/>
                      <a:pt x="39" y="23"/>
                      <a:pt x="39" y="29"/>
                    </a:cubicBezTo>
                    <a:cubicBezTo>
                      <a:pt x="39" y="34"/>
                      <a:pt x="35" y="39"/>
                      <a:pt x="2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" name="Freeform 96" descr="" title="">
                <a:extLst>
                  <a:ext uri="{FF2B5EF4-FFF2-40B4-BE49-F238E27FC236}">
                    <a16:creationId xmlns:a16="http://schemas.microsoft.com/office/drawing/2014/main" id="{E2706302-93A3-D5B1-210A-02849F9EA3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4700" y="2543175"/>
                <a:ext cx="58738" cy="58738"/>
              </a:xfrm>
              <a:custGeom>
                <a:avLst/>
                <a:gdLst>
                  <a:gd name="T0" fmla="*/ 29 w 58"/>
                  <a:gd name="T1" fmla="*/ 0 h 58"/>
                  <a:gd name="T2" fmla="*/ 0 w 58"/>
                  <a:gd name="T3" fmla="*/ 29 h 58"/>
                  <a:gd name="T4" fmla="*/ 29 w 58"/>
                  <a:gd name="T5" fmla="*/ 58 h 58"/>
                  <a:gd name="T6" fmla="*/ 58 w 58"/>
                  <a:gd name="T7" fmla="*/ 29 h 58"/>
                  <a:gd name="T8" fmla="*/ 29 w 58"/>
                  <a:gd name="T9" fmla="*/ 0 h 58"/>
                  <a:gd name="T10" fmla="*/ 29 w 58"/>
                  <a:gd name="T11" fmla="*/ 39 h 58"/>
                  <a:gd name="T12" fmla="*/ 18 w 58"/>
                  <a:gd name="T13" fmla="*/ 29 h 58"/>
                  <a:gd name="T14" fmla="*/ 29 w 58"/>
                  <a:gd name="T15" fmla="*/ 18 h 58"/>
                  <a:gd name="T16" fmla="*/ 39 w 58"/>
                  <a:gd name="T17" fmla="*/ 29 h 58"/>
                  <a:gd name="T18" fmla="*/ 29 w 58"/>
                  <a:gd name="T19" fmla="*/ 3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29" y="39"/>
                    </a:moveTo>
                    <a:cubicBezTo>
                      <a:pt x="23" y="39"/>
                      <a:pt x="18" y="34"/>
                      <a:pt x="18" y="29"/>
                    </a:cubicBezTo>
                    <a:cubicBezTo>
                      <a:pt x="18" y="23"/>
                      <a:pt x="23" y="18"/>
                      <a:pt x="29" y="18"/>
                    </a:cubicBezTo>
                    <a:cubicBezTo>
                      <a:pt x="34" y="18"/>
                      <a:pt x="39" y="23"/>
                      <a:pt x="39" y="29"/>
                    </a:cubicBezTo>
                    <a:cubicBezTo>
                      <a:pt x="39" y="34"/>
                      <a:pt x="34" y="39"/>
                      <a:pt x="2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0" name="Freeform 97" descr="" title="">
                <a:extLst>
                  <a:ext uri="{FF2B5EF4-FFF2-40B4-BE49-F238E27FC236}">
                    <a16:creationId xmlns:a16="http://schemas.microsoft.com/office/drawing/2014/main" id="{33D64D37-C262-71D6-D1A4-8681AB6002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30550" y="2544763"/>
                <a:ext cx="58738" cy="57150"/>
              </a:xfrm>
              <a:custGeom>
                <a:avLst/>
                <a:gdLst>
                  <a:gd name="T0" fmla="*/ 29 w 58"/>
                  <a:gd name="T1" fmla="*/ 0 h 58"/>
                  <a:gd name="T2" fmla="*/ 0 w 58"/>
                  <a:gd name="T3" fmla="*/ 29 h 58"/>
                  <a:gd name="T4" fmla="*/ 29 w 58"/>
                  <a:gd name="T5" fmla="*/ 58 h 58"/>
                  <a:gd name="T6" fmla="*/ 58 w 58"/>
                  <a:gd name="T7" fmla="*/ 29 h 58"/>
                  <a:gd name="T8" fmla="*/ 29 w 58"/>
                  <a:gd name="T9" fmla="*/ 0 h 58"/>
                  <a:gd name="T10" fmla="*/ 29 w 58"/>
                  <a:gd name="T11" fmla="*/ 39 h 58"/>
                  <a:gd name="T12" fmla="*/ 19 w 58"/>
                  <a:gd name="T13" fmla="*/ 29 h 58"/>
                  <a:gd name="T14" fmla="*/ 29 w 58"/>
                  <a:gd name="T15" fmla="*/ 18 h 58"/>
                  <a:gd name="T16" fmla="*/ 40 w 58"/>
                  <a:gd name="T17" fmla="*/ 29 h 58"/>
                  <a:gd name="T18" fmla="*/ 29 w 58"/>
                  <a:gd name="T19" fmla="*/ 3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5" y="58"/>
                      <a:pt x="58" y="45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29" y="39"/>
                    </a:moveTo>
                    <a:cubicBezTo>
                      <a:pt x="24" y="39"/>
                      <a:pt x="19" y="34"/>
                      <a:pt x="19" y="29"/>
                    </a:cubicBezTo>
                    <a:cubicBezTo>
                      <a:pt x="19" y="23"/>
                      <a:pt x="24" y="18"/>
                      <a:pt x="29" y="18"/>
                    </a:cubicBezTo>
                    <a:cubicBezTo>
                      <a:pt x="35" y="18"/>
                      <a:pt x="40" y="23"/>
                      <a:pt x="40" y="29"/>
                    </a:cubicBezTo>
                    <a:cubicBezTo>
                      <a:pt x="40" y="34"/>
                      <a:pt x="35" y="39"/>
                      <a:pt x="2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1" name="Group 30" descr="" title="">
            <a:extLst>
              <a:ext uri="{FF2B5EF4-FFF2-40B4-BE49-F238E27FC236}">
                <a16:creationId xmlns:a16="http://schemas.microsoft.com/office/drawing/2014/main" id="{913835CA-0D91-AC10-973E-2678DEEB7539}"/>
              </a:ext>
            </a:extLst>
          </p:cNvPr>
          <p:cNvGrpSpPr/>
          <p:nvPr/>
        </p:nvGrpSpPr>
        <p:grpSpPr>
          <a:xfrm>
            <a:off x="778944" y="4037412"/>
            <a:ext cx="488545" cy="489376"/>
            <a:chOff x="290458" y="3924217"/>
            <a:chExt cx="488545" cy="489376"/>
          </a:xfrm>
        </p:grpSpPr>
        <p:sp>
          <p:nvSpPr>
            <p:cNvPr id="32" name="Oval 31" descr="" title="">
              <a:extLst>
                <a:ext uri="{FF2B5EF4-FFF2-40B4-BE49-F238E27FC236}">
                  <a16:creationId xmlns:a16="http://schemas.microsoft.com/office/drawing/2014/main" id="{DB975473-99DA-CDBC-C619-763838EFCC3A}"/>
                </a:ext>
              </a:extLst>
            </p:cNvPr>
            <p:cNvSpPr/>
            <p:nvPr/>
          </p:nvSpPr>
          <p:spPr>
            <a:xfrm>
              <a:off x="290458" y="3924217"/>
              <a:ext cx="488545" cy="489376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131112">
                    <a:lumMod val="65000"/>
                    <a:lumOff val="35000"/>
                  </a:srgbClr>
                </a:solidFill>
                <a:effectLst/>
                <a:uLnTx/>
                <a:uFillTx/>
                <a:latin typeface="Blackadder ITC" panose="04020505051007020D02" pitchFamily="82" charset="0"/>
                <a:ea typeface="+mn-ea"/>
                <a:cs typeface="+mn-cs"/>
              </a:endParaRPr>
            </a:p>
          </p:txBody>
        </p:sp>
        <p:grpSp>
          <p:nvGrpSpPr>
            <p:cNvPr id="33" name="Group 32" descr="" title="">
              <a:extLst>
                <a:ext uri="{FF2B5EF4-FFF2-40B4-BE49-F238E27FC236}">
                  <a16:creationId xmlns:a16="http://schemas.microsoft.com/office/drawing/2014/main" id="{73EF5878-037B-DFB1-C046-60B85586D841}"/>
                </a:ext>
              </a:extLst>
            </p:cNvPr>
            <p:cNvGrpSpPr/>
            <p:nvPr/>
          </p:nvGrpSpPr>
          <p:grpSpPr bwMode="gray">
            <a:xfrm>
              <a:off x="374309" y="4010576"/>
              <a:ext cx="320843" cy="301994"/>
              <a:chOff x="4732339" y="3040063"/>
              <a:chExt cx="450850" cy="422276"/>
            </a:xfrm>
            <a:solidFill>
              <a:schemeClr val="bg1"/>
            </a:solidFill>
          </p:grpSpPr>
          <p:sp>
            <p:nvSpPr>
              <p:cNvPr id="34" name="Freeform 172" descr="" title="">
                <a:extLst>
                  <a:ext uri="{FF2B5EF4-FFF2-40B4-BE49-F238E27FC236}">
                    <a16:creationId xmlns:a16="http://schemas.microsoft.com/office/drawing/2014/main" id="{3B4637E3-8BEB-0750-D1B7-E308158765B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837114" y="3040063"/>
                <a:ext cx="241300" cy="17463"/>
              </a:xfrm>
              <a:custGeom>
                <a:avLst/>
                <a:gdLst>
                  <a:gd name="T0" fmla="*/ 10 w 242"/>
                  <a:gd name="T1" fmla="*/ 18 h 18"/>
                  <a:gd name="T2" fmla="*/ 232 w 242"/>
                  <a:gd name="T3" fmla="*/ 18 h 18"/>
                  <a:gd name="T4" fmla="*/ 242 w 242"/>
                  <a:gd name="T5" fmla="*/ 9 h 18"/>
                  <a:gd name="T6" fmla="*/ 232 w 242"/>
                  <a:gd name="T7" fmla="*/ 0 h 18"/>
                  <a:gd name="T8" fmla="*/ 10 w 242"/>
                  <a:gd name="T9" fmla="*/ 0 h 18"/>
                  <a:gd name="T10" fmla="*/ 0 w 242"/>
                  <a:gd name="T11" fmla="*/ 9 h 18"/>
                  <a:gd name="T12" fmla="*/ 10 w 24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2" h="18">
                    <a:moveTo>
                      <a:pt x="10" y="18"/>
                    </a:moveTo>
                    <a:cubicBezTo>
                      <a:pt x="232" y="18"/>
                      <a:pt x="232" y="18"/>
                      <a:pt x="232" y="18"/>
                    </a:cubicBezTo>
                    <a:cubicBezTo>
                      <a:pt x="237" y="18"/>
                      <a:pt x="242" y="14"/>
                      <a:pt x="242" y="9"/>
                    </a:cubicBezTo>
                    <a:cubicBezTo>
                      <a:pt x="242" y="4"/>
                      <a:pt x="237" y="0"/>
                      <a:pt x="23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4" y="18"/>
                      <a:pt x="10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" name="Freeform 173" descr="" title="">
                <a:extLst>
                  <a:ext uri="{FF2B5EF4-FFF2-40B4-BE49-F238E27FC236}">
                    <a16:creationId xmlns:a16="http://schemas.microsoft.com/office/drawing/2014/main" id="{20C11A35-2940-68DE-22F6-1AC227405A0E}"/>
                  </a:ext>
                </a:extLst>
              </p:cNvPr>
              <p:cNvSpPr>
                <a:spLocks noEditPoints="1"/>
              </p:cNvSpPr>
              <p:nvPr/>
            </p:nvSpPr>
            <p:spPr bwMode="gray">
              <a:xfrm>
                <a:off x="4732339" y="3065463"/>
                <a:ext cx="450850" cy="331788"/>
              </a:xfrm>
              <a:custGeom>
                <a:avLst/>
                <a:gdLst>
                  <a:gd name="T0" fmla="*/ 438 w 452"/>
                  <a:gd name="T1" fmla="*/ 29 h 333"/>
                  <a:gd name="T2" fmla="*/ 363 w 452"/>
                  <a:gd name="T3" fmla="*/ 0 h 333"/>
                  <a:gd name="T4" fmla="*/ 337 w 452"/>
                  <a:gd name="T5" fmla="*/ 0 h 333"/>
                  <a:gd name="T6" fmla="*/ 115 w 452"/>
                  <a:gd name="T7" fmla="*/ 0 h 333"/>
                  <a:gd name="T8" fmla="*/ 88 w 452"/>
                  <a:gd name="T9" fmla="*/ 0 h 333"/>
                  <a:gd name="T10" fmla="*/ 14 w 452"/>
                  <a:gd name="T11" fmla="*/ 29 h 333"/>
                  <a:gd name="T12" fmla="*/ 7 w 452"/>
                  <a:gd name="T13" fmla="*/ 91 h 333"/>
                  <a:gd name="T14" fmla="*/ 83 w 452"/>
                  <a:gd name="T15" fmla="*/ 187 h 333"/>
                  <a:gd name="T16" fmla="*/ 88 w 452"/>
                  <a:gd name="T17" fmla="*/ 189 h 333"/>
                  <a:gd name="T18" fmla="*/ 96 w 452"/>
                  <a:gd name="T19" fmla="*/ 185 h 333"/>
                  <a:gd name="T20" fmla="*/ 94 w 452"/>
                  <a:gd name="T21" fmla="*/ 172 h 333"/>
                  <a:gd name="T22" fmla="*/ 25 w 452"/>
                  <a:gd name="T23" fmla="*/ 85 h 333"/>
                  <a:gd name="T24" fmla="*/ 29 w 452"/>
                  <a:gd name="T25" fmla="*/ 40 h 333"/>
                  <a:gd name="T26" fmla="*/ 88 w 452"/>
                  <a:gd name="T27" fmla="*/ 19 h 333"/>
                  <a:gd name="T28" fmla="*/ 105 w 452"/>
                  <a:gd name="T29" fmla="*/ 19 h 333"/>
                  <a:gd name="T30" fmla="*/ 105 w 452"/>
                  <a:gd name="T31" fmla="*/ 140 h 333"/>
                  <a:gd name="T32" fmla="*/ 210 w 452"/>
                  <a:gd name="T33" fmla="*/ 290 h 333"/>
                  <a:gd name="T34" fmla="*/ 210 w 452"/>
                  <a:gd name="T35" fmla="*/ 291 h 333"/>
                  <a:gd name="T36" fmla="*/ 210 w 452"/>
                  <a:gd name="T37" fmla="*/ 324 h 333"/>
                  <a:gd name="T38" fmla="*/ 219 w 452"/>
                  <a:gd name="T39" fmla="*/ 333 h 333"/>
                  <a:gd name="T40" fmla="*/ 229 w 452"/>
                  <a:gd name="T41" fmla="*/ 324 h 333"/>
                  <a:gd name="T42" fmla="*/ 229 w 452"/>
                  <a:gd name="T43" fmla="*/ 291 h 333"/>
                  <a:gd name="T44" fmla="*/ 229 w 452"/>
                  <a:gd name="T45" fmla="*/ 290 h 333"/>
                  <a:gd name="T46" fmla="*/ 347 w 452"/>
                  <a:gd name="T47" fmla="*/ 140 h 333"/>
                  <a:gd name="T48" fmla="*/ 347 w 452"/>
                  <a:gd name="T49" fmla="*/ 19 h 333"/>
                  <a:gd name="T50" fmla="*/ 363 w 452"/>
                  <a:gd name="T51" fmla="*/ 19 h 333"/>
                  <a:gd name="T52" fmla="*/ 423 w 452"/>
                  <a:gd name="T53" fmla="*/ 40 h 333"/>
                  <a:gd name="T54" fmla="*/ 427 w 452"/>
                  <a:gd name="T55" fmla="*/ 85 h 333"/>
                  <a:gd name="T56" fmla="*/ 358 w 452"/>
                  <a:gd name="T57" fmla="*/ 172 h 333"/>
                  <a:gd name="T58" fmla="*/ 356 w 452"/>
                  <a:gd name="T59" fmla="*/ 185 h 333"/>
                  <a:gd name="T60" fmla="*/ 363 w 452"/>
                  <a:gd name="T61" fmla="*/ 189 h 333"/>
                  <a:gd name="T62" fmla="*/ 369 w 452"/>
                  <a:gd name="T63" fmla="*/ 187 h 333"/>
                  <a:gd name="T64" fmla="*/ 444 w 452"/>
                  <a:gd name="T65" fmla="*/ 91 h 333"/>
                  <a:gd name="T66" fmla="*/ 438 w 452"/>
                  <a:gd name="T67" fmla="*/ 29 h 333"/>
                  <a:gd name="T68" fmla="*/ 328 w 452"/>
                  <a:gd name="T69" fmla="*/ 140 h 333"/>
                  <a:gd name="T70" fmla="*/ 220 w 452"/>
                  <a:gd name="T71" fmla="*/ 274 h 333"/>
                  <a:gd name="T72" fmla="*/ 124 w 452"/>
                  <a:gd name="T73" fmla="*/ 140 h 333"/>
                  <a:gd name="T74" fmla="*/ 124 w 452"/>
                  <a:gd name="T75" fmla="*/ 19 h 333"/>
                  <a:gd name="T76" fmla="*/ 328 w 452"/>
                  <a:gd name="T77" fmla="*/ 19 h 333"/>
                  <a:gd name="T78" fmla="*/ 328 w 452"/>
                  <a:gd name="T79" fmla="*/ 14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52" h="333">
                    <a:moveTo>
                      <a:pt x="438" y="29"/>
                    </a:moveTo>
                    <a:cubicBezTo>
                      <a:pt x="428" y="16"/>
                      <a:pt x="408" y="0"/>
                      <a:pt x="363" y="0"/>
                    </a:cubicBezTo>
                    <a:cubicBezTo>
                      <a:pt x="337" y="0"/>
                      <a:pt x="337" y="0"/>
                      <a:pt x="337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44" y="0"/>
                      <a:pt x="23" y="16"/>
                      <a:pt x="14" y="29"/>
                    </a:cubicBezTo>
                    <a:cubicBezTo>
                      <a:pt x="2" y="46"/>
                      <a:pt x="0" y="67"/>
                      <a:pt x="7" y="91"/>
                    </a:cubicBezTo>
                    <a:cubicBezTo>
                      <a:pt x="19" y="126"/>
                      <a:pt x="58" y="168"/>
                      <a:pt x="83" y="187"/>
                    </a:cubicBezTo>
                    <a:cubicBezTo>
                      <a:pt x="84" y="188"/>
                      <a:pt x="86" y="189"/>
                      <a:pt x="88" y="189"/>
                    </a:cubicBezTo>
                    <a:cubicBezTo>
                      <a:pt x="91" y="189"/>
                      <a:pt x="94" y="188"/>
                      <a:pt x="96" y="185"/>
                    </a:cubicBezTo>
                    <a:cubicBezTo>
                      <a:pt x="99" y="181"/>
                      <a:pt x="98" y="175"/>
                      <a:pt x="94" y="172"/>
                    </a:cubicBezTo>
                    <a:cubicBezTo>
                      <a:pt x="72" y="155"/>
                      <a:pt x="36" y="116"/>
                      <a:pt x="25" y="85"/>
                    </a:cubicBezTo>
                    <a:cubicBezTo>
                      <a:pt x="19" y="67"/>
                      <a:pt x="21" y="51"/>
                      <a:pt x="29" y="40"/>
                    </a:cubicBezTo>
                    <a:cubicBezTo>
                      <a:pt x="39" y="26"/>
                      <a:pt x="60" y="19"/>
                      <a:pt x="88" y="19"/>
                    </a:cubicBezTo>
                    <a:cubicBezTo>
                      <a:pt x="105" y="19"/>
                      <a:pt x="105" y="19"/>
                      <a:pt x="105" y="19"/>
                    </a:cubicBezTo>
                    <a:cubicBezTo>
                      <a:pt x="105" y="140"/>
                      <a:pt x="105" y="140"/>
                      <a:pt x="105" y="140"/>
                    </a:cubicBezTo>
                    <a:cubicBezTo>
                      <a:pt x="105" y="227"/>
                      <a:pt x="188" y="278"/>
                      <a:pt x="210" y="290"/>
                    </a:cubicBezTo>
                    <a:cubicBezTo>
                      <a:pt x="210" y="290"/>
                      <a:pt x="210" y="291"/>
                      <a:pt x="210" y="291"/>
                    </a:cubicBezTo>
                    <a:cubicBezTo>
                      <a:pt x="210" y="324"/>
                      <a:pt x="210" y="324"/>
                      <a:pt x="210" y="324"/>
                    </a:cubicBezTo>
                    <a:cubicBezTo>
                      <a:pt x="210" y="329"/>
                      <a:pt x="214" y="333"/>
                      <a:pt x="219" y="333"/>
                    </a:cubicBezTo>
                    <a:cubicBezTo>
                      <a:pt x="225" y="333"/>
                      <a:pt x="229" y="329"/>
                      <a:pt x="229" y="324"/>
                    </a:cubicBezTo>
                    <a:cubicBezTo>
                      <a:pt x="229" y="291"/>
                      <a:pt x="229" y="291"/>
                      <a:pt x="229" y="291"/>
                    </a:cubicBezTo>
                    <a:cubicBezTo>
                      <a:pt x="229" y="291"/>
                      <a:pt x="229" y="290"/>
                      <a:pt x="229" y="290"/>
                    </a:cubicBezTo>
                    <a:cubicBezTo>
                      <a:pt x="253" y="278"/>
                      <a:pt x="347" y="227"/>
                      <a:pt x="347" y="140"/>
                    </a:cubicBezTo>
                    <a:cubicBezTo>
                      <a:pt x="347" y="19"/>
                      <a:pt x="347" y="19"/>
                      <a:pt x="347" y="19"/>
                    </a:cubicBezTo>
                    <a:cubicBezTo>
                      <a:pt x="363" y="19"/>
                      <a:pt x="363" y="19"/>
                      <a:pt x="363" y="19"/>
                    </a:cubicBezTo>
                    <a:cubicBezTo>
                      <a:pt x="392" y="19"/>
                      <a:pt x="413" y="26"/>
                      <a:pt x="423" y="40"/>
                    </a:cubicBezTo>
                    <a:cubicBezTo>
                      <a:pt x="431" y="51"/>
                      <a:pt x="432" y="67"/>
                      <a:pt x="427" y="85"/>
                    </a:cubicBezTo>
                    <a:cubicBezTo>
                      <a:pt x="419" y="109"/>
                      <a:pt x="378" y="156"/>
                      <a:pt x="358" y="172"/>
                    </a:cubicBezTo>
                    <a:cubicBezTo>
                      <a:pt x="354" y="175"/>
                      <a:pt x="353" y="181"/>
                      <a:pt x="356" y="185"/>
                    </a:cubicBezTo>
                    <a:cubicBezTo>
                      <a:pt x="358" y="188"/>
                      <a:pt x="361" y="189"/>
                      <a:pt x="363" y="189"/>
                    </a:cubicBezTo>
                    <a:cubicBezTo>
                      <a:pt x="365" y="189"/>
                      <a:pt x="368" y="188"/>
                      <a:pt x="369" y="187"/>
                    </a:cubicBezTo>
                    <a:cubicBezTo>
                      <a:pt x="392" y="169"/>
                      <a:pt x="435" y="119"/>
                      <a:pt x="444" y="91"/>
                    </a:cubicBezTo>
                    <a:cubicBezTo>
                      <a:pt x="452" y="67"/>
                      <a:pt x="450" y="46"/>
                      <a:pt x="438" y="29"/>
                    </a:cubicBezTo>
                    <a:close/>
                    <a:moveTo>
                      <a:pt x="328" y="140"/>
                    </a:moveTo>
                    <a:cubicBezTo>
                      <a:pt x="328" y="217"/>
                      <a:pt x="240" y="264"/>
                      <a:pt x="220" y="274"/>
                    </a:cubicBezTo>
                    <a:cubicBezTo>
                      <a:pt x="201" y="264"/>
                      <a:pt x="124" y="217"/>
                      <a:pt x="124" y="140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328" y="19"/>
                      <a:pt x="328" y="19"/>
                      <a:pt x="328" y="19"/>
                    </a:cubicBezTo>
                    <a:lnTo>
                      <a:pt x="328" y="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6" name="Freeform 174" descr="" title="">
                <a:extLst>
                  <a:ext uri="{FF2B5EF4-FFF2-40B4-BE49-F238E27FC236}">
                    <a16:creationId xmlns:a16="http://schemas.microsoft.com/office/drawing/2014/main" id="{0F704BD5-FED9-3732-3B84-B4C14EA96DCE}"/>
                  </a:ext>
                </a:extLst>
              </p:cNvPr>
              <p:cNvSpPr>
                <a:spLocks noEditPoints="1"/>
              </p:cNvSpPr>
              <p:nvPr/>
            </p:nvSpPr>
            <p:spPr bwMode="gray">
              <a:xfrm>
                <a:off x="4849814" y="3403601"/>
                <a:ext cx="201613" cy="58738"/>
              </a:xfrm>
              <a:custGeom>
                <a:avLst/>
                <a:gdLst>
                  <a:gd name="T0" fmla="*/ 173 w 202"/>
                  <a:gd name="T1" fmla="*/ 0 h 58"/>
                  <a:gd name="T2" fmla="*/ 29 w 202"/>
                  <a:gd name="T3" fmla="*/ 0 h 58"/>
                  <a:gd name="T4" fmla="*/ 0 w 202"/>
                  <a:gd name="T5" fmla="*/ 29 h 58"/>
                  <a:gd name="T6" fmla="*/ 0 w 202"/>
                  <a:gd name="T7" fmla="*/ 49 h 58"/>
                  <a:gd name="T8" fmla="*/ 10 w 202"/>
                  <a:gd name="T9" fmla="*/ 58 h 58"/>
                  <a:gd name="T10" fmla="*/ 193 w 202"/>
                  <a:gd name="T11" fmla="*/ 58 h 58"/>
                  <a:gd name="T12" fmla="*/ 202 w 202"/>
                  <a:gd name="T13" fmla="*/ 49 h 58"/>
                  <a:gd name="T14" fmla="*/ 202 w 202"/>
                  <a:gd name="T15" fmla="*/ 30 h 58"/>
                  <a:gd name="T16" fmla="*/ 173 w 202"/>
                  <a:gd name="T17" fmla="*/ 0 h 58"/>
                  <a:gd name="T18" fmla="*/ 184 w 202"/>
                  <a:gd name="T19" fmla="*/ 40 h 58"/>
                  <a:gd name="T20" fmla="*/ 19 w 202"/>
                  <a:gd name="T21" fmla="*/ 40 h 58"/>
                  <a:gd name="T22" fmla="*/ 19 w 202"/>
                  <a:gd name="T23" fmla="*/ 29 h 58"/>
                  <a:gd name="T24" fmla="*/ 29 w 202"/>
                  <a:gd name="T25" fmla="*/ 19 h 58"/>
                  <a:gd name="T26" fmla="*/ 173 w 202"/>
                  <a:gd name="T27" fmla="*/ 19 h 58"/>
                  <a:gd name="T28" fmla="*/ 184 w 202"/>
                  <a:gd name="T29" fmla="*/ 30 h 58"/>
                  <a:gd name="T30" fmla="*/ 184 w 202"/>
                  <a:gd name="T31" fmla="*/ 4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2" h="58">
                    <a:moveTo>
                      <a:pt x="173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54"/>
                      <a:pt x="4" y="58"/>
                      <a:pt x="10" y="58"/>
                    </a:cubicBezTo>
                    <a:cubicBezTo>
                      <a:pt x="193" y="58"/>
                      <a:pt x="193" y="58"/>
                      <a:pt x="193" y="58"/>
                    </a:cubicBezTo>
                    <a:cubicBezTo>
                      <a:pt x="198" y="58"/>
                      <a:pt x="202" y="54"/>
                      <a:pt x="202" y="49"/>
                    </a:cubicBezTo>
                    <a:cubicBezTo>
                      <a:pt x="202" y="30"/>
                      <a:pt x="202" y="30"/>
                      <a:pt x="202" y="30"/>
                    </a:cubicBezTo>
                    <a:cubicBezTo>
                      <a:pt x="202" y="14"/>
                      <a:pt x="190" y="0"/>
                      <a:pt x="173" y="0"/>
                    </a:cubicBezTo>
                    <a:close/>
                    <a:moveTo>
                      <a:pt x="184" y="40"/>
                    </a:move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3"/>
                      <a:pt x="23" y="19"/>
                      <a:pt x="29" y="19"/>
                    </a:cubicBezTo>
                    <a:cubicBezTo>
                      <a:pt x="173" y="19"/>
                      <a:pt x="173" y="19"/>
                      <a:pt x="173" y="19"/>
                    </a:cubicBezTo>
                    <a:cubicBezTo>
                      <a:pt x="179" y="19"/>
                      <a:pt x="184" y="24"/>
                      <a:pt x="184" y="30"/>
                    </a:cubicBezTo>
                    <a:lnTo>
                      <a:pt x="184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37157" tIns="18579" rIns="37157" bIns="18579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44" b="0" i="0" u="none" strike="noStrike" kern="120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7" name="Group 36" descr="" title="">
            <a:extLst>
              <a:ext uri="{FF2B5EF4-FFF2-40B4-BE49-F238E27FC236}">
                <a16:creationId xmlns:a16="http://schemas.microsoft.com/office/drawing/2014/main" id="{729887D4-DCB1-1329-D922-FA68307054FF}"/>
              </a:ext>
            </a:extLst>
          </p:cNvPr>
          <p:cNvGrpSpPr/>
          <p:nvPr/>
        </p:nvGrpSpPr>
        <p:grpSpPr>
          <a:xfrm>
            <a:off x="781551" y="4782064"/>
            <a:ext cx="488428" cy="489376"/>
            <a:chOff x="290516" y="4526788"/>
            <a:chExt cx="488428" cy="489376"/>
          </a:xfrm>
        </p:grpSpPr>
        <p:sp>
          <p:nvSpPr>
            <p:cNvPr id="38" name="Oval 37" descr="" title="">
              <a:extLst>
                <a:ext uri="{FF2B5EF4-FFF2-40B4-BE49-F238E27FC236}">
                  <a16:creationId xmlns:a16="http://schemas.microsoft.com/office/drawing/2014/main" id="{ADBD1589-33DA-47E6-D395-FA8C062515A6}"/>
                </a:ext>
              </a:extLst>
            </p:cNvPr>
            <p:cNvSpPr/>
            <p:nvPr/>
          </p:nvSpPr>
          <p:spPr>
            <a:xfrm>
              <a:off x="290516" y="4526788"/>
              <a:ext cx="488428" cy="489376"/>
            </a:xfrm>
            <a:prstGeom prst="ellipse">
              <a:avLst/>
            </a:prstGeom>
            <a:solidFill>
              <a:srgbClr val="4BACC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131112">
                    <a:lumMod val="65000"/>
                    <a:lumOff val="35000"/>
                  </a:srgbClr>
                </a:solidFill>
                <a:effectLst/>
                <a:uLnTx/>
                <a:uFillTx/>
                <a:latin typeface="Blackadder ITC" panose="04020505051007020D02" pitchFamily="82" charset="0"/>
                <a:ea typeface="+mn-ea"/>
                <a:cs typeface="+mn-cs"/>
              </a:endParaRPr>
            </a:p>
          </p:txBody>
        </p:sp>
        <p:sp>
          <p:nvSpPr>
            <p:cNvPr id="39" name="Freeform 80" descr="" title="">
              <a:extLst>
                <a:ext uri="{FF2B5EF4-FFF2-40B4-BE49-F238E27FC236}">
                  <a16:creationId xmlns:a16="http://schemas.microsoft.com/office/drawing/2014/main" id="{C9909811-4477-6944-E532-CFF0C1AA0F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161" y="4630486"/>
              <a:ext cx="267138" cy="320953"/>
            </a:xfrm>
            <a:custGeom>
              <a:avLst/>
              <a:gdLst>
                <a:gd name="T0" fmla="*/ 77 w 353"/>
                <a:gd name="T1" fmla="*/ 238 h 353"/>
                <a:gd name="T2" fmla="*/ 86 w 353"/>
                <a:gd name="T3" fmla="*/ 230 h 353"/>
                <a:gd name="T4" fmla="*/ 88 w 353"/>
                <a:gd name="T5" fmla="*/ 225 h 353"/>
                <a:gd name="T6" fmla="*/ 80 w 353"/>
                <a:gd name="T7" fmla="*/ 217 h 353"/>
                <a:gd name="T8" fmla="*/ 74 w 353"/>
                <a:gd name="T9" fmla="*/ 219 h 353"/>
                <a:gd name="T10" fmla="*/ 66 w 353"/>
                <a:gd name="T11" fmla="*/ 227 h 353"/>
                <a:gd name="T12" fmla="*/ 64 w 353"/>
                <a:gd name="T13" fmla="*/ 233 h 353"/>
                <a:gd name="T14" fmla="*/ 72 w 353"/>
                <a:gd name="T15" fmla="*/ 241 h 353"/>
                <a:gd name="T16" fmla="*/ 77 w 353"/>
                <a:gd name="T17" fmla="*/ 238 h 353"/>
                <a:gd name="T18" fmla="*/ 128 w 353"/>
                <a:gd name="T19" fmla="*/ 233 h 353"/>
                <a:gd name="T20" fmla="*/ 120 w 353"/>
                <a:gd name="T21" fmla="*/ 225 h 353"/>
                <a:gd name="T22" fmla="*/ 114 w 353"/>
                <a:gd name="T23" fmla="*/ 227 h 353"/>
                <a:gd name="T24" fmla="*/ 34 w 353"/>
                <a:gd name="T25" fmla="*/ 307 h 353"/>
                <a:gd name="T26" fmla="*/ 32 w 353"/>
                <a:gd name="T27" fmla="*/ 313 h 353"/>
                <a:gd name="T28" fmla="*/ 40 w 353"/>
                <a:gd name="T29" fmla="*/ 321 h 353"/>
                <a:gd name="T30" fmla="*/ 45 w 353"/>
                <a:gd name="T31" fmla="*/ 319 h 353"/>
                <a:gd name="T32" fmla="*/ 126 w 353"/>
                <a:gd name="T33" fmla="*/ 238 h 353"/>
                <a:gd name="T34" fmla="*/ 128 w 353"/>
                <a:gd name="T35" fmla="*/ 233 h 353"/>
                <a:gd name="T36" fmla="*/ 128 w 353"/>
                <a:gd name="T37" fmla="*/ 265 h 353"/>
                <a:gd name="T38" fmla="*/ 122 w 353"/>
                <a:gd name="T39" fmla="*/ 267 h 353"/>
                <a:gd name="T40" fmla="*/ 98 w 353"/>
                <a:gd name="T41" fmla="*/ 291 h 353"/>
                <a:gd name="T42" fmla="*/ 96 w 353"/>
                <a:gd name="T43" fmla="*/ 297 h 353"/>
                <a:gd name="T44" fmla="*/ 104 w 353"/>
                <a:gd name="T45" fmla="*/ 305 h 353"/>
                <a:gd name="T46" fmla="*/ 110 w 353"/>
                <a:gd name="T47" fmla="*/ 302 h 353"/>
                <a:gd name="T48" fmla="*/ 134 w 353"/>
                <a:gd name="T49" fmla="*/ 278 h 353"/>
                <a:gd name="T50" fmla="*/ 136 w 353"/>
                <a:gd name="T51" fmla="*/ 273 h 353"/>
                <a:gd name="T52" fmla="*/ 128 w 353"/>
                <a:gd name="T53" fmla="*/ 265 h 353"/>
                <a:gd name="T54" fmla="*/ 353 w 353"/>
                <a:gd name="T55" fmla="*/ 8 h 353"/>
                <a:gd name="T56" fmla="*/ 345 w 353"/>
                <a:gd name="T57" fmla="*/ 0 h 353"/>
                <a:gd name="T58" fmla="*/ 341 w 353"/>
                <a:gd name="T59" fmla="*/ 1 h 353"/>
                <a:gd name="T60" fmla="*/ 341 w 353"/>
                <a:gd name="T61" fmla="*/ 1 h 353"/>
                <a:gd name="T62" fmla="*/ 4 w 353"/>
                <a:gd name="T63" fmla="*/ 145 h 353"/>
                <a:gd name="T64" fmla="*/ 4 w 353"/>
                <a:gd name="T65" fmla="*/ 145 h 353"/>
                <a:gd name="T66" fmla="*/ 4 w 353"/>
                <a:gd name="T67" fmla="*/ 145 h 353"/>
                <a:gd name="T68" fmla="*/ 4 w 353"/>
                <a:gd name="T69" fmla="*/ 145 h 353"/>
                <a:gd name="T70" fmla="*/ 0 w 353"/>
                <a:gd name="T71" fmla="*/ 152 h 353"/>
                <a:gd name="T72" fmla="*/ 5 w 353"/>
                <a:gd name="T73" fmla="*/ 160 h 353"/>
                <a:gd name="T74" fmla="*/ 5 w 353"/>
                <a:gd name="T75" fmla="*/ 160 h 353"/>
                <a:gd name="T76" fmla="*/ 138 w 353"/>
                <a:gd name="T77" fmla="*/ 215 h 353"/>
                <a:gd name="T78" fmla="*/ 193 w 353"/>
                <a:gd name="T79" fmla="*/ 347 h 353"/>
                <a:gd name="T80" fmla="*/ 193 w 353"/>
                <a:gd name="T81" fmla="*/ 347 h 353"/>
                <a:gd name="T82" fmla="*/ 200 w 353"/>
                <a:gd name="T83" fmla="*/ 353 h 353"/>
                <a:gd name="T84" fmla="*/ 207 w 353"/>
                <a:gd name="T85" fmla="*/ 348 h 353"/>
                <a:gd name="T86" fmla="*/ 208 w 353"/>
                <a:gd name="T87" fmla="*/ 348 h 353"/>
                <a:gd name="T88" fmla="*/ 208 w 353"/>
                <a:gd name="T89" fmla="*/ 348 h 353"/>
                <a:gd name="T90" fmla="*/ 208 w 353"/>
                <a:gd name="T91" fmla="*/ 348 h 353"/>
                <a:gd name="T92" fmla="*/ 352 w 353"/>
                <a:gd name="T93" fmla="*/ 11 h 353"/>
                <a:gd name="T94" fmla="*/ 352 w 353"/>
                <a:gd name="T95" fmla="*/ 11 h 353"/>
                <a:gd name="T96" fmla="*/ 353 w 353"/>
                <a:gd name="T97" fmla="*/ 8 h 353"/>
                <a:gd name="T98" fmla="*/ 28 w 353"/>
                <a:gd name="T99" fmla="*/ 152 h 353"/>
                <a:gd name="T100" fmla="*/ 310 w 353"/>
                <a:gd name="T101" fmla="*/ 32 h 353"/>
                <a:gd name="T102" fmla="*/ 142 w 353"/>
                <a:gd name="T103" fmla="*/ 199 h 353"/>
                <a:gd name="T104" fmla="*/ 28 w 353"/>
                <a:gd name="T105" fmla="*/ 152 h 353"/>
                <a:gd name="T106" fmla="*/ 200 w 353"/>
                <a:gd name="T107" fmla="*/ 324 h 353"/>
                <a:gd name="T108" fmla="*/ 153 w 353"/>
                <a:gd name="T109" fmla="*/ 210 h 353"/>
                <a:gd name="T110" fmla="*/ 321 w 353"/>
                <a:gd name="T111" fmla="*/ 43 h 353"/>
                <a:gd name="T112" fmla="*/ 200 w 353"/>
                <a:gd name="T113" fmla="*/ 32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3" h="353">
                  <a:moveTo>
                    <a:pt x="77" y="238"/>
                  </a:moveTo>
                  <a:cubicBezTo>
                    <a:pt x="86" y="230"/>
                    <a:pt x="86" y="230"/>
                    <a:pt x="86" y="230"/>
                  </a:cubicBezTo>
                  <a:cubicBezTo>
                    <a:pt x="87" y="229"/>
                    <a:pt x="88" y="227"/>
                    <a:pt x="88" y="225"/>
                  </a:cubicBezTo>
                  <a:cubicBezTo>
                    <a:pt x="88" y="220"/>
                    <a:pt x="84" y="217"/>
                    <a:pt x="80" y="217"/>
                  </a:cubicBezTo>
                  <a:cubicBezTo>
                    <a:pt x="78" y="217"/>
                    <a:pt x="76" y="217"/>
                    <a:pt x="74" y="219"/>
                  </a:cubicBezTo>
                  <a:cubicBezTo>
                    <a:pt x="66" y="227"/>
                    <a:pt x="66" y="227"/>
                    <a:pt x="66" y="227"/>
                  </a:cubicBezTo>
                  <a:cubicBezTo>
                    <a:pt x="65" y="228"/>
                    <a:pt x="64" y="230"/>
                    <a:pt x="64" y="233"/>
                  </a:cubicBezTo>
                  <a:cubicBezTo>
                    <a:pt x="64" y="237"/>
                    <a:pt x="67" y="241"/>
                    <a:pt x="72" y="241"/>
                  </a:cubicBezTo>
                  <a:cubicBezTo>
                    <a:pt x="74" y="241"/>
                    <a:pt x="76" y="240"/>
                    <a:pt x="77" y="238"/>
                  </a:cubicBezTo>
                  <a:moveTo>
                    <a:pt x="128" y="233"/>
                  </a:moveTo>
                  <a:cubicBezTo>
                    <a:pt x="128" y="228"/>
                    <a:pt x="124" y="225"/>
                    <a:pt x="120" y="225"/>
                  </a:cubicBezTo>
                  <a:cubicBezTo>
                    <a:pt x="118" y="225"/>
                    <a:pt x="116" y="225"/>
                    <a:pt x="114" y="227"/>
                  </a:cubicBezTo>
                  <a:cubicBezTo>
                    <a:pt x="34" y="307"/>
                    <a:pt x="34" y="307"/>
                    <a:pt x="34" y="307"/>
                  </a:cubicBezTo>
                  <a:cubicBezTo>
                    <a:pt x="33" y="309"/>
                    <a:pt x="32" y="311"/>
                    <a:pt x="32" y="313"/>
                  </a:cubicBezTo>
                  <a:cubicBezTo>
                    <a:pt x="32" y="317"/>
                    <a:pt x="35" y="321"/>
                    <a:pt x="40" y="321"/>
                  </a:cubicBezTo>
                  <a:cubicBezTo>
                    <a:pt x="42" y="321"/>
                    <a:pt x="44" y="320"/>
                    <a:pt x="45" y="319"/>
                  </a:cubicBezTo>
                  <a:cubicBezTo>
                    <a:pt x="126" y="238"/>
                    <a:pt x="126" y="238"/>
                    <a:pt x="126" y="238"/>
                  </a:cubicBezTo>
                  <a:cubicBezTo>
                    <a:pt x="127" y="237"/>
                    <a:pt x="128" y="235"/>
                    <a:pt x="128" y="233"/>
                  </a:cubicBezTo>
                  <a:moveTo>
                    <a:pt x="128" y="265"/>
                  </a:moveTo>
                  <a:cubicBezTo>
                    <a:pt x="126" y="265"/>
                    <a:pt x="124" y="266"/>
                    <a:pt x="122" y="267"/>
                  </a:cubicBezTo>
                  <a:cubicBezTo>
                    <a:pt x="98" y="291"/>
                    <a:pt x="98" y="291"/>
                    <a:pt x="98" y="291"/>
                  </a:cubicBezTo>
                  <a:cubicBezTo>
                    <a:pt x="97" y="293"/>
                    <a:pt x="96" y="295"/>
                    <a:pt x="96" y="297"/>
                  </a:cubicBezTo>
                  <a:cubicBezTo>
                    <a:pt x="96" y="301"/>
                    <a:pt x="99" y="305"/>
                    <a:pt x="104" y="305"/>
                  </a:cubicBezTo>
                  <a:cubicBezTo>
                    <a:pt x="106" y="305"/>
                    <a:pt x="108" y="304"/>
                    <a:pt x="110" y="302"/>
                  </a:cubicBezTo>
                  <a:cubicBezTo>
                    <a:pt x="134" y="278"/>
                    <a:pt x="134" y="278"/>
                    <a:pt x="134" y="278"/>
                  </a:cubicBezTo>
                  <a:cubicBezTo>
                    <a:pt x="135" y="277"/>
                    <a:pt x="136" y="275"/>
                    <a:pt x="136" y="273"/>
                  </a:cubicBezTo>
                  <a:cubicBezTo>
                    <a:pt x="136" y="268"/>
                    <a:pt x="132" y="265"/>
                    <a:pt x="128" y="265"/>
                  </a:cubicBezTo>
                  <a:moveTo>
                    <a:pt x="353" y="8"/>
                  </a:moveTo>
                  <a:cubicBezTo>
                    <a:pt x="353" y="3"/>
                    <a:pt x="349" y="0"/>
                    <a:pt x="345" y="0"/>
                  </a:cubicBezTo>
                  <a:cubicBezTo>
                    <a:pt x="344" y="0"/>
                    <a:pt x="342" y="0"/>
                    <a:pt x="341" y="1"/>
                  </a:cubicBezTo>
                  <a:cubicBezTo>
                    <a:pt x="341" y="1"/>
                    <a:pt x="341" y="1"/>
                    <a:pt x="341" y="1"/>
                  </a:cubicBezTo>
                  <a:cubicBezTo>
                    <a:pt x="4" y="145"/>
                    <a:pt x="4" y="145"/>
                    <a:pt x="4" y="145"/>
                  </a:cubicBezTo>
                  <a:cubicBezTo>
                    <a:pt x="4" y="145"/>
                    <a:pt x="4" y="145"/>
                    <a:pt x="4" y="145"/>
                  </a:cubicBezTo>
                  <a:cubicBezTo>
                    <a:pt x="4" y="145"/>
                    <a:pt x="4" y="145"/>
                    <a:pt x="4" y="145"/>
                  </a:cubicBezTo>
                  <a:cubicBezTo>
                    <a:pt x="4" y="145"/>
                    <a:pt x="4" y="145"/>
                    <a:pt x="4" y="145"/>
                  </a:cubicBezTo>
                  <a:cubicBezTo>
                    <a:pt x="1" y="146"/>
                    <a:pt x="0" y="149"/>
                    <a:pt x="0" y="152"/>
                  </a:cubicBezTo>
                  <a:cubicBezTo>
                    <a:pt x="0" y="156"/>
                    <a:pt x="2" y="159"/>
                    <a:pt x="5" y="160"/>
                  </a:cubicBezTo>
                  <a:cubicBezTo>
                    <a:pt x="5" y="160"/>
                    <a:pt x="5" y="160"/>
                    <a:pt x="5" y="160"/>
                  </a:cubicBezTo>
                  <a:cubicBezTo>
                    <a:pt x="138" y="215"/>
                    <a:pt x="138" y="215"/>
                    <a:pt x="138" y="215"/>
                  </a:cubicBezTo>
                  <a:cubicBezTo>
                    <a:pt x="193" y="347"/>
                    <a:pt x="193" y="347"/>
                    <a:pt x="193" y="347"/>
                  </a:cubicBezTo>
                  <a:cubicBezTo>
                    <a:pt x="193" y="347"/>
                    <a:pt x="193" y="347"/>
                    <a:pt x="193" y="347"/>
                  </a:cubicBezTo>
                  <a:cubicBezTo>
                    <a:pt x="194" y="351"/>
                    <a:pt x="197" y="353"/>
                    <a:pt x="200" y="353"/>
                  </a:cubicBezTo>
                  <a:cubicBezTo>
                    <a:pt x="203" y="353"/>
                    <a:pt x="206" y="351"/>
                    <a:pt x="207" y="348"/>
                  </a:cubicBezTo>
                  <a:cubicBezTo>
                    <a:pt x="208" y="348"/>
                    <a:pt x="208" y="348"/>
                    <a:pt x="208" y="348"/>
                  </a:cubicBezTo>
                  <a:cubicBezTo>
                    <a:pt x="208" y="348"/>
                    <a:pt x="208" y="348"/>
                    <a:pt x="208" y="348"/>
                  </a:cubicBezTo>
                  <a:cubicBezTo>
                    <a:pt x="208" y="348"/>
                    <a:pt x="208" y="348"/>
                    <a:pt x="208" y="348"/>
                  </a:cubicBezTo>
                  <a:cubicBezTo>
                    <a:pt x="352" y="11"/>
                    <a:pt x="352" y="11"/>
                    <a:pt x="352" y="11"/>
                  </a:cubicBezTo>
                  <a:cubicBezTo>
                    <a:pt x="352" y="11"/>
                    <a:pt x="352" y="11"/>
                    <a:pt x="352" y="11"/>
                  </a:cubicBezTo>
                  <a:cubicBezTo>
                    <a:pt x="352" y="10"/>
                    <a:pt x="353" y="9"/>
                    <a:pt x="353" y="8"/>
                  </a:cubicBezTo>
                  <a:moveTo>
                    <a:pt x="28" y="152"/>
                  </a:moveTo>
                  <a:cubicBezTo>
                    <a:pt x="310" y="32"/>
                    <a:pt x="310" y="32"/>
                    <a:pt x="310" y="32"/>
                  </a:cubicBezTo>
                  <a:cubicBezTo>
                    <a:pt x="142" y="199"/>
                    <a:pt x="142" y="199"/>
                    <a:pt x="142" y="199"/>
                  </a:cubicBezTo>
                  <a:lnTo>
                    <a:pt x="28" y="152"/>
                  </a:lnTo>
                  <a:close/>
                  <a:moveTo>
                    <a:pt x="200" y="324"/>
                  </a:moveTo>
                  <a:cubicBezTo>
                    <a:pt x="153" y="210"/>
                    <a:pt x="153" y="210"/>
                    <a:pt x="153" y="210"/>
                  </a:cubicBezTo>
                  <a:cubicBezTo>
                    <a:pt x="321" y="43"/>
                    <a:pt x="321" y="43"/>
                    <a:pt x="321" y="43"/>
                  </a:cubicBezTo>
                  <a:lnTo>
                    <a:pt x="200" y="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37157" tIns="18579" rIns="37157" bIns="18579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44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40" name="Group 39" descr="" title="">
            <a:extLst>
              <a:ext uri="{FF2B5EF4-FFF2-40B4-BE49-F238E27FC236}">
                <a16:creationId xmlns:a16="http://schemas.microsoft.com/office/drawing/2014/main" id="{E393A88A-878D-F98C-B4A1-48E9811CBE00}"/>
              </a:ext>
            </a:extLst>
          </p:cNvPr>
          <p:cNvGrpSpPr/>
          <p:nvPr/>
        </p:nvGrpSpPr>
        <p:grpSpPr>
          <a:xfrm>
            <a:off x="781551" y="5524003"/>
            <a:ext cx="488428" cy="489376"/>
            <a:chOff x="290516" y="5160913"/>
            <a:chExt cx="488428" cy="489376"/>
          </a:xfrm>
        </p:grpSpPr>
        <p:sp>
          <p:nvSpPr>
            <p:cNvPr id="41" name="Oval 40" descr="" title="">
              <a:extLst>
                <a:ext uri="{FF2B5EF4-FFF2-40B4-BE49-F238E27FC236}">
                  <a16:creationId xmlns:a16="http://schemas.microsoft.com/office/drawing/2014/main" id="{277209F8-8464-58FB-B79A-E12DEF82493B}"/>
                </a:ext>
              </a:extLst>
            </p:cNvPr>
            <p:cNvSpPr/>
            <p:nvPr/>
          </p:nvSpPr>
          <p:spPr>
            <a:xfrm>
              <a:off x="290516" y="5160913"/>
              <a:ext cx="488428" cy="489376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131112">
                    <a:lumMod val="65000"/>
                    <a:lumOff val="35000"/>
                  </a:srgbClr>
                </a:solidFill>
                <a:effectLst/>
                <a:uLnTx/>
                <a:uFillTx/>
                <a:latin typeface="Blackadder ITC" panose="04020505051007020D02" pitchFamily="82" charset="0"/>
                <a:ea typeface="+mn-ea"/>
                <a:cs typeface="+mn-cs"/>
              </a:endParaRPr>
            </a:p>
          </p:txBody>
        </p:sp>
        <p:pic>
          <p:nvPicPr>
            <p:cNvPr id="42" name="Picture 41" descr="" title="">
              <a:extLst>
                <a:ext uri="{FF2B5EF4-FFF2-40B4-BE49-F238E27FC236}">
                  <a16:creationId xmlns:a16="http://schemas.microsoft.com/office/drawing/2014/main" id="{27F296F2-6AD7-8A6E-D630-ED70DB3AB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101000"/>
                      </a14:imgEffect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53" y="5236161"/>
              <a:ext cx="407754" cy="3357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4140212"/>
      </p:ext>
    </p:extLst>
  </p:cSld>
  <p:clrMapOvr>
    <a:masterClrMapping/>
  </p:clrMapOvr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9CEBE629-C921-752A-12F3-A36B9E4B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 descr="" title="">
            <a:extLst>
              <a:ext uri="{FF2B5EF4-FFF2-40B4-BE49-F238E27FC236}">
                <a16:creationId xmlns:a16="http://schemas.microsoft.com/office/drawing/2014/main" id="{94B8832B-EA0B-B913-57CE-470BE45C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772" y="205437"/>
            <a:ext cx="10032228" cy="2175738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Emerging Priorities for all Stakeholders</a:t>
            </a:r>
          </a:p>
        </p:txBody>
      </p:sp>
      <p:sp>
        <p:nvSpPr>
          <p:cNvPr id="2" name="Slide Number Placeholder 2" descr="" title="">
            <a:extLst>
              <a:ext uri="{FF2B5EF4-FFF2-40B4-BE49-F238E27FC236}">
                <a16:creationId xmlns:a16="http://schemas.microsoft.com/office/drawing/2014/main" id="{9C620EE4-4007-705C-F326-864C9F4EE73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 descr="" title="">
            <a:extLst>
              <a:ext uri="{FF2B5EF4-FFF2-40B4-BE49-F238E27FC236}">
                <a16:creationId xmlns:a16="http://schemas.microsoft.com/office/drawing/2014/main" id="{FCFE9FFD-12F7-421B-9A20-3DDAD5BE1D35}"/>
              </a:ext>
            </a:extLst>
          </p:cNvPr>
          <p:cNvSpPr/>
          <p:nvPr/>
        </p:nvSpPr>
        <p:spPr>
          <a:xfrm>
            <a:off x="1205802" y="1379419"/>
            <a:ext cx="9897627" cy="101488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dirty="0"/>
              <a:t>1. Proportionate and risk-based regulation; evolving interpretation of DP principles; smart regulatory oversight</a:t>
            </a:r>
          </a:p>
        </p:txBody>
      </p:sp>
      <p:sp>
        <p:nvSpPr>
          <p:cNvPr id="5" name="Rectangle: Rounded Corners 4" descr="" title="">
            <a:extLst>
              <a:ext uri="{FF2B5EF4-FFF2-40B4-BE49-F238E27FC236}">
                <a16:creationId xmlns:a16="http://schemas.microsoft.com/office/drawing/2014/main" id="{F4A8D57E-A03E-D7EE-5F0D-AD655465C477}"/>
              </a:ext>
            </a:extLst>
          </p:cNvPr>
          <p:cNvSpPr/>
          <p:nvPr/>
        </p:nvSpPr>
        <p:spPr>
          <a:xfrm>
            <a:off x="1205802" y="2606739"/>
            <a:ext cx="9897627" cy="101488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/>
              <a:t>2. Balancing data protection with other rights and regulations</a:t>
            </a:r>
            <a:endParaRPr lang="en-GB" sz="2000" dirty="0"/>
          </a:p>
        </p:txBody>
      </p:sp>
      <p:sp>
        <p:nvSpPr>
          <p:cNvPr id="6" name="Rectangle: Rounded Corners 5" descr="" title="">
            <a:extLst>
              <a:ext uri="{FF2B5EF4-FFF2-40B4-BE49-F238E27FC236}">
                <a16:creationId xmlns:a16="http://schemas.microsoft.com/office/drawing/2014/main" id="{AFF19438-F45E-F08B-0A91-1E4FEE3662A2}"/>
              </a:ext>
            </a:extLst>
          </p:cNvPr>
          <p:cNvSpPr/>
          <p:nvPr/>
        </p:nvSpPr>
        <p:spPr>
          <a:xfrm>
            <a:off x="1205802" y="3866434"/>
            <a:ext cx="9897627" cy="101488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/>
              <a:t>3. Considering the benefits of AI, loss of opportunity, as well as risks </a:t>
            </a:r>
            <a:endParaRPr lang="en-GB" sz="2000" dirty="0"/>
          </a:p>
        </p:txBody>
      </p:sp>
      <p:sp>
        <p:nvSpPr>
          <p:cNvPr id="7" name="Rectangle: Rounded Corners 6" descr="" title="">
            <a:extLst>
              <a:ext uri="{FF2B5EF4-FFF2-40B4-BE49-F238E27FC236}">
                <a16:creationId xmlns:a16="http://schemas.microsoft.com/office/drawing/2014/main" id="{66A8BB07-5DA8-C05F-FB1D-A0BA3E0A3A51}"/>
              </a:ext>
            </a:extLst>
          </p:cNvPr>
          <p:cNvSpPr/>
          <p:nvPr/>
        </p:nvSpPr>
        <p:spPr>
          <a:xfrm>
            <a:off x="1205801" y="5126129"/>
            <a:ext cx="9897627" cy="101488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/>
              <a:t>4. Investing in Accountability, responsible practices and PETs as key drivers of business success, trust, and competitive advantage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4314275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3F07B2CF-F573-283C-FD6E-A452269FF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2" descr="" title="">
            <a:extLst>
              <a:ext uri="{FF2B5EF4-FFF2-40B4-BE49-F238E27FC236}">
                <a16:creationId xmlns:a16="http://schemas.microsoft.com/office/drawing/2014/main" id="{F48C1667-23F3-AFC5-3E3B-2C347C47FE7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51773" y="6497020"/>
            <a:ext cx="740227" cy="365125"/>
          </a:xfrm>
        </p:spPr>
        <p:txBody>
          <a:bodyPr/>
          <a:lstStyle>
            <a:defPPr>
              <a:defRPr lang="en-US"/>
            </a:defPPr>
            <a:lvl1pPr marL="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87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431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75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187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8625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00625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15000" algn="l" defTabSz="714375" rtl="0" eaLnBrk="1" latinLnBrk="0" hangingPunct="1">
              <a:defRPr sz="28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6" descr="" title="">
            <a:extLst>
              <a:ext uri="{FF2B5EF4-FFF2-40B4-BE49-F238E27FC236}">
                <a16:creationId xmlns:a16="http://schemas.microsoft.com/office/drawing/2014/main" id="{DD1D2545-3E6A-F8AE-31C7-1366A4A33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1071" y="249401"/>
            <a:ext cx="8949186" cy="637033"/>
          </a:xfrm>
        </p:spPr>
        <p:txBody>
          <a:bodyPr>
            <a:normAutofit/>
          </a:bodyPr>
          <a:lstStyle/>
          <a:p>
            <a:r>
              <a:rPr lang="en-US" dirty="0"/>
              <a:t>CIPL Key Resources</a:t>
            </a:r>
          </a:p>
        </p:txBody>
      </p:sp>
      <p:pic>
        <p:nvPicPr>
          <p:cNvPr id="2" name="Picture 1" descr="" title="">
            <a:extLst>
              <a:ext uri="{FF2B5EF4-FFF2-40B4-BE49-F238E27FC236}">
                <a16:creationId xmlns:a16="http://schemas.microsoft.com/office/drawing/2014/main" id="{50DCE6F3-23CA-5B61-BDE2-16BF80F73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530" y="1543346"/>
            <a:ext cx="1923883" cy="2764993"/>
          </a:xfrm>
          <a:prstGeom prst="rect">
            <a:avLst/>
          </a:prstGeom>
        </p:spPr>
      </p:pic>
      <p:pic>
        <p:nvPicPr>
          <p:cNvPr id="5" name="Picture 4" descr="" title="">
            <a:extLst>
              <a:ext uri="{FF2B5EF4-FFF2-40B4-BE49-F238E27FC236}">
                <a16:creationId xmlns:a16="http://schemas.microsoft.com/office/drawing/2014/main" id="{2C115FDD-F3D4-D5B9-B95C-F44044148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7200" y="4015570"/>
            <a:ext cx="797091" cy="797091"/>
          </a:xfrm>
          <a:prstGeom prst="rect">
            <a:avLst/>
          </a:prstGeom>
        </p:spPr>
      </p:pic>
      <p:sp>
        <p:nvSpPr>
          <p:cNvPr id="15" name="Rectangle 14" descr="" title="">
            <a:extLst>
              <a:ext uri="{FF2B5EF4-FFF2-40B4-BE49-F238E27FC236}">
                <a16:creationId xmlns:a16="http://schemas.microsoft.com/office/drawing/2014/main" id="{67C9C233-821F-407C-5A23-C650458B42B0}"/>
              </a:ext>
            </a:extLst>
          </p:cNvPr>
          <p:cNvSpPr/>
          <p:nvPr/>
        </p:nvSpPr>
        <p:spPr>
          <a:xfrm>
            <a:off x="7353530" y="4923010"/>
            <a:ext cx="1923883" cy="11487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51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901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352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803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25495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705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156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608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Embracing a Holistic Data Strategy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  <a:endParaRPr kumimoji="0" lang="en-US" sz="16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16" name="Rectangle 15" descr="" title="">
            <a:extLst>
              <a:ext uri="{FF2B5EF4-FFF2-40B4-BE49-F238E27FC236}">
                <a16:creationId xmlns:a16="http://schemas.microsoft.com/office/drawing/2014/main" id="{C6D47E29-3F0F-A950-A9DA-052297A622B0}"/>
              </a:ext>
            </a:extLst>
          </p:cNvPr>
          <p:cNvSpPr/>
          <p:nvPr/>
        </p:nvSpPr>
        <p:spPr>
          <a:xfrm>
            <a:off x="9594261" y="4920567"/>
            <a:ext cx="1950591" cy="11487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51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901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352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803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25495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705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156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608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FFFFFF"/>
                </a:solidFill>
                <a:latin typeface="Calibri" panose="020F0502020204030204"/>
              </a:rPr>
              <a:t>Pathways for Regulators to get the Best Outcomes</a:t>
            </a:r>
            <a:endParaRPr kumimoji="0" lang="en-US" sz="1600" b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17" name="Rectangle 16" descr="" title="">
            <a:extLst>
              <a:ext uri="{FF2B5EF4-FFF2-40B4-BE49-F238E27FC236}">
                <a16:creationId xmlns:a16="http://schemas.microsoft.com/office/drawing/2014/main" id="{C6C49279-9FBE-3819-B414-04111ECB027F}"/>
              </a:ext>
            </a:extLst>
          </p:cNvPr>
          <p:cNvSpPr/>
          <p:nvPr/>
        </p:nvSpPr>
        <p:spPr>
          <a:xfrm>
            <a:off x="2761863" y="4929323"/>
            <a:ext cx="1935176" cy="11487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51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901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352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803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25495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705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156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608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Sharing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Between Public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Private Sectors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2023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pic>
        <p:nvPicPr>
          <p:cNvPr id="4" name="Picture 3" descr="" title="">
            <a:extLst>
              <a:ext uri="{FF2B5EF4-FFF2-40B4-BE49-F238E27FC236}">
                <a16:creationId xmlns:a16="http://schemas.microsoft.com/office/drawing/2014/main" id="{BE644032-5B61-5D85-81C7-4867B6ADA0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5" r="788" b="2051"/>
          <a:stretch/>
        </p:blipFill>
        <p:spPr>
          <a:xfrm>
            <a:off x="5043554" y="1534590"/>
            <a:ext cx="1963461" cy="2781225"/>
          </a:xfrm>
          <a:prstGeom prst="rect">
            <a:avLst/>
          </a:prstGeom>
        </p:spPr>
      </p:pic>
      <p:pic>
        <p:nvPicPr>
          <p:cNvPr id="8" name="Picture 7" descr="" title="">
            <a:extLst>
              <a:ext uri="{FF2B5EF4-FFF2-40B4-BE49-F238E27FC236}">
                <a16:creationId xmlns:a16="http://schemas.microsoft.com/office/drawing/2014/main" id="{8593FA13-8EFA-36D1-7054-AA098B19F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062" y="1534590"/>
            <a:ext cx="1954682" cy="2773750"/>
          </a:xfrm>
          <a:prstGeom prst="rect">
            <a:avLst/>
          </a:prstGeom>
        </p:spPr>
      </p:pic>
      <p:pic>
        <p:nvPicPr>
          <p:cNvPr id="6" name="Picture 5" descr="" title="">
            <a:extLst>
              <a:ext uri="{FF2B5EF4-FFF2-40B4-BE49-F238E27FC236}">
                <a16:creationId xmlns:a16="http://schemas.microsoft.com/office/drawing/2014/main" id="{888FE4E9-9B74-CE27-F9AE-E26F4F020D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39" t="5118" r="4039" b="6523"/>
          <a:stretch/>
        </p:blipFill>
        <p:spPr>
          <a:xfrm>
            <a:off x="6407503" y="4000502"/>
            <a:ext cx="829254" cy="797091"/>
          </a:xfrm>
          <a:prstGeom prst="rect">
            <a:avLst/>
          </a:prstGeom>
        </p:spPr>
      </p:pic>
      <p:pic>
        <p:nvPicPr>
          <p:cNvPr id="9" name="Picture 8" descr="" title="">
            <a:extLst>
              <a:ext uri="{FF2B5EF4-FFF2-40B4-BE49-F238E27FC236}">
                <a16:creationId xmlns:a16="http://schemas.microsoft.com/office/drawing/2014/main" id="{FCC20685-883E-6EF8-E8FC-D2D083A61F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70" t="5978" r="7413" b="5858"/>
          <a:stretch/>
        </p:blipFill>
        <p:spPr>
          <a:xfrm>
            <a:off x="1931880" y="4014540"/>
            <a:ext cx="796031" cy="813045"/>
          </a:xfrm>
          <a:prstGeom prst="rect">
            <a:avLst/>
          </a:prstGeom>
        </p:spPr>
      </p:pic>
      <p:sp>
        <p:nvSpPr>
          <p:cNvPr id="7" name="Rectangle 6" descr="" title="">
            <a:extLst>
              <a:ext uri="{FF2B5EF4-FFF2-40B4-BE49-F238E27FC236}">
                <a16:creationId xmlns:a16="http://schemas.microsoft.com/office/drawing/2014/main" id="{438BAD2A-8B73-3893-D4E6-05D57A02DBD7}"/>
              </a:ext>
            </a:extLst>
          </p:cNvPr>
          <p:cNvSpPr/>
          <p:nvPr/>
        </p:nvSpPr>
        <p:spPr>
          <a:xfrm>
            <a:off x="5043554" y="4914256"/>
            <a:ext cx="1963461" cy="11487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51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901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352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803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25495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705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156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608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FFFFFF"/>
                </a:solidFill>
                <a:latin typeface="Calibri" panose="020F0502020204030204"/>
              </a:rPr>
              <a:t>Accountable AI Programs</a:t>
            </a:r>
            <a:endParaRPr kumimoji="0" lang="en-US" sz="1600" b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19" name="Rectangle 18" descr="" title="">
            <a:extLst>
              <a:ext uri="{FF2B5EF4-FFF2-40B4-BE49-F238E27FC236}">
                <a16:creationId xmlns:a16="http://schemas.microsoft.com/office/drawing/2014/main" id="{215C1A72-F041-0B47-653B-71EA65F4F57A}"/>
              </a:ext>
            </a:extLst>
          </p:cNvPr>
          <p:cNvSpPr/>
          <p:nvPr/>
        </p:nvSpPr>
        <p:spPr>
          <a:xfrm>
            <a:off x="456063" y="4923011"/>
            <a:ext cx="1954681" cy="11487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51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901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352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80399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25495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705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15698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60800" algn="l" defTabSz="690199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FFFFFF"/>
                </a:solidFill>
                <a:latin typeface="Calibri" panose="020F0502020204030204"/>
              </a:rPr>
              <a:t>Accountability Mapping Report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pic>
        <p:nvPicPr>
          <p:cNvPr id="14" name="Picture 13" descr="" title="">
            <a:extLst>
              <a:ext uri="{FF2B5EF4-FFF2-40B4-BE49-F238E27FC236}">
                <a16:creationId xmlns:a16="http://schemas.microsoft.com/office/drawing/2014/main" id="{3B8A7FF6-0BD6-CB61-00E2-9EC49EE30CD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04" t="577" r="1801" b="1176"/>
          <a:stretch/>
        </p:blipFill>
        <p:spPr>
          <a:xfrm>
            <a:off x="2755922" y="1534589"/>
            <a:ext cx="1935324" cy="2781225"/>
          </a:xfrm>
          <a:prstGeom prst="rect">
            <a:avLst/>
          </a:prstGeom>
        </p:spPr>
      </p:pic>
      <p:pic>
        <p:nvPicPr>
          <p:cNvPr id="18" name="Picture 17" descr="" title="">
            <a:extLst>
              <a:ext uri="{FF2B5EF4-FFF2-40B4-BE49-F238E27FC236}">
                <a16:creationId xmlns:a16="http://schemas.microsoft.com/office/drawing/2014/main" id="{FF95C64F-6E4B-5B18-FDA1-56BD5D2DE7B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956" t="7177" r="7682" b="7058"/>
          <a:stretch/>
        </p:blipFill>
        <p:spPr>
          <a:xfrm>
            <a:off x="4173415" y="4009539"/>
            <a:ext cx="796032" cy="809286"/>
          </a:xfrm>
          <a:prstGeom prst="rect">
            <a:avLst/>
          </a:prstGeom>
        </p:spPr>
      </p:pic>
      <p:pic>
        <p:nvPicPr>
          <p:cNvPr id="21" name="Picture 20" descr="" title="">
            <a:extLst>
              <a:ext uri="{FF2B5EF4-FFF2-40B4-BE49-F238E27FC236}">
                <a16:creationId xmlns:a16="http://schemas.microsoft.com/office/drawing/2014/main" id="{A68F5623-3CD0-74F9-DEBA-AB1E758D1F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4260" y="1543346"/>
            <a:ext cx="1950592" cy="2764993"/>
          </a:xfrm>
          <a:prstGeom prst="rect">
            <a:avLst/>
          </a:prstGeom>
        </p:spPr>
      </p:pic>
      <p:pic>
        <p:nvPicPr>
          <p:cNvPr id="22" name="Picture 21" descr="" title="">
            <a:extLst>
              <a:ext uri="{FF2B5EF4-FFF2-40B4-BE49-F238E27FC236}">
                <a16:creationId xmlns:a16="http://schemas.microsoft.com/office/drawing/2014/main" id="{5F7533C7-42F3-D877-3D88-056CD47AE22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546" t="8305" r="7546" b="7058"/>
          <a:stretch/>
        </p:blipFill>
        <p:spPr>
          <a:xfrm>
            <a:off x="11053227" y="4018119"/>
            <a:ext cx="797091" cy="79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35750"/>
      </p:ext>
    </p:extLst>
  </p:cSld>
  <p:clrMapOvr>
    <a:masterClrMapping/>
  </p:clrMapOvr>
</p:sld>
</file>

<file path=ppt/slides/slide2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C9D1C56C-067E-0910-FB5B-C41AA34BB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 descr="" title="">
            <a:extLst>
              <a:ext uri="{FF2B5EF4-FFF2-40B4-BE49-F238E27FC236}">
                <a16:creationId xmlns:a16="http://schemas.microsoft.com/office/drawing/2014/main" id="{68234F51-AABE-8652-270C-5CF97D545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7" y="1790700"/>
            <a:ext cx="11122338" cy="4133850"/>
          </a:xfrm>
        </p:spPr>
        <p:txBody>
          <a:bodyPr/>
          <a:lstStyle/>
          <a:p>
            <a:pPr algn="ctr" defTabSz="901266">
              <a:spcBef>
                <a:spcPct val="0"/>
              </a:spcBef>
              <a:buClr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Bojana Bellamy</a:t>
            </a:r>
          </a:p>
          <a:p>
            <a:pPr algn="ctr" defTabSz="901266">
              <a:spcBef>
                <a:spcPct val="0"/>
              </a:spcBef>
              <a:buClrTx/>
              <a:buNone/>
            </a:pPr>
            <a:r>
              <a:rPr lang="en-US" altLang="en-US" dirty="0"/>
              <a:t>President CIPL</a:t>
            </a:r>
          </a:p>
          <a:p>
            <a:pPr algn="ctr" defTabSz="901266">
              <a:spcBef>
                <a:spcPct val="0"/>
              </a:spcBef>
              <a:buClrTx/>
              <a:buNone/>
            </a:pPr>
            <a:r>
              <a:rPr lang="en-US" altLang="en-US" dirty="0">
                <a:solidFill>
                  <a:prstClr val="black"/>
                </a:solidFill>
                <a:hlinkClick r:id="rId2"/>
              </a:rPr>
              <a:t>bbellamy@hunton.com</a:t>
            </a:r>
            <a:endParaRPr lang="en-US" altLang="en-US" dirty="0">
              <a:solidFill>
                <a:prstClr val="black"/>
              </a:solidFill>
            </a:endParaRPr>
          </a:p>
          <a:p>
            <a:pPr algn="ctr" defTabSz="901266">
              <a:spcBef>
                <a:spcPct val="0"/>
              </a:spcBef>
              <a:buClrTx/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algn="ctr" defTabSz="901266">
              <a:spcBef>
                <a:spcPct val="0"/>
              </a:spcBef>
              <a:buClrTx/>
              <a:buNone/>
            </a:pPr>
            <a:endParaRPr lang="en-US" altLang="en-US" sz="2800" dirty="0">
              <a:solidFill>
                <a:prstClr val="black"/>
              </a:solidFill>
            </a:endParaRPr>
          </a:p>
          <a:p>
            <a:pPr algn="ctr" defTabSz="901266">
              <a:spcBef>
                <a:spcPct val="0"/>
              </a:spcBef>
              <a:buClrTx/>
              <a:buNone/>
            </a:pPr>
            <a:r>
              <a:rPr lang="en-US" altLang="en-US" sz="2000" dirty="0"/>
              <a:t>Centre for Information Policy Leadership </a:t>
            </a:r>
          </a:p>
          <a:p>
            <a:pPr algn="ctr" defTabSz="901266">
              <a:spcBef>
                <a:spcPct val="0"/>
              </a:spcBef>
              <a:buClrTx/>
              <a:buNone/>
            </a:pPr>
            <a:r>
              <a:rPr lang="en-US" altLang="en-US" sz="2000" i="1" dirty="0">
                <a:solidFill>
                  <a:prstClr val="black"/>
                </a:solidFill>
                <a:hlinkClick r:id="rId3"/>
              </a:rPr>
              <a:t>www.informationpolicycentre.com</a:t>
            </a:r>
            <a:endParaRPr lang="en-US" altLang="en-US" sz="2000" i="1" dirty="0">
              <a:solidFill>
                <a:prstClr val="black"/>
              </a:solidFill>
            </a:endParaRPr>
          </a:p>
          <a:p>
            <a:pPr algn="ctr" defTabSz="901266">
              <a:spcBef>
                <a:spcPct val="0"/>
              </a:spcBef>
              <a:buClrTx/>
              <a:buNone/>
            </a:pPr>
            <a:endParaRPr lang="en-US" altLang="en-US" sz="2000" dirty="0">
              <a:solidFill>
                <a:prstClr val="black"/>
              </a:solidFill>
            </a:endParaRPr>
          </a:p>
          <a:p>
            <a:pPr algn="ctr" defTabSz="901266">
              <a:spcBef>
                <a:spcPct val="0"/>
              </a:spcBef>
              <a:buClrTx/>
              <a:buNone/>
            </a:pPr>
            <a:r>
              <a:rPr lang="en-GB" altLang="en-US" sz="2000" dirty="0"/>
              <a:t>Hunton Privacy and Information Security Law Blog</a:t>
            </a:r>
          </a:p>
          <a:p>
            <a:pPr algn="ctr" defTabSz="901266">
              <a:spcBef>
                <a:spcPct val="0"/>
              </a:spcBef>
              <a:buClrTx/>
              <a:buNone/>
            </a:pPr>
            <a:r>
              <a:rPr lang="en-GB" altLang="en-US" sz="2000" i="1" dirty="0">
                <a:solidFill>
                  <a:prstClr val="black"/>
                </a:solidFill>
                <a:hlinkClick r:id="rId4"/>
              </a:rPr>
              <a:t>www.huntonprivacyblog.com</a:t>
            </a:r>
            <a:endParaRPr lang="en-GB" altLang="en-US" sz="2000" dirty="0">
              <a:solidFill>
                <a:prstClr val="black"/>
              </a:solidFill>
            </a:endParaRPr>
          </a:p>
        </p:txBody>
      </p:sp>
      <p:sp>
        <p:nvSpPr>
          <p:cNvPr id="4" name="Title 5" descr="" title="">
            <a:extLst>
              <a:ext uri="{FF2B5EF4-FFF2-40B4-BE49-F238E27FC236}">
                <a16:creationId xmlns:a16="http://schemas.microsoft.com/office/drawing/2014/main" id="{696A35E4-EC0F-0371-CC90-986A5AF1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829" y="184855"/>
            <a:ext cx="8949186" cy="637033"/>
          </a:xfrm>
        </p:spPr>
        <p:txBody>
          <a:bodyPr/>
          <a:lstStyle/>
          <a:p>
            <a:r>
              <a:rPr lang="en-GB" dirty="0"/>
              <a:t>Thank you</a:t>
            </a:r>
            <a:endParaRPr lang="pt-BR" dirty="0"/>
          </a:p>
        </p:txBody>
      </p:sp>
      <p:grpSp>
        <p:nvGrpSpPr>
          <p:cNvPr id="6" name="Group 5" descr="" title="">
            <a:extLst>
              <a:ext uri="{FF2B5EF4-FFF2-40B4-BE49-F238E27FC236}">
                <a16:creationId xmlns:a16="http://schemas.microsoft.com/office/drawing/2014/main" id="{F063308C-0CD7-BEE8-656F-B251DE050A6D}"/>
              </a:ext>
            </a:extLst>
          </p:cNvPr>
          <p:cNvGrpSpPr/>
          <p:nvPr/>
        </p:nvGrpSpPr>
        <p:grpSpPr>
          <a:xfrm>
            <a:off x="3689499" y="6044387"/>
            <a:ext cx="4780694" cy="311963"/>
            <a:chOff x="3866224" y="4530063"/>
            <a:chExt cx="4780694" cy="311963"/>
          </a:xfrm>
        </p:grpSpPr>
        <p:sp>
          <p:nvSpPr>
            <p:cNvPr id="7" name="Text Box 2" descr="" title="">
              <a:extLst>
                <a:ext uri="{FF2B5EF4-FFF2-40B4-BE49-F238E27FC236}">
                  <a16:creationId xmlns:a16="http://schemas.microsoft.com/office/drawing/2014/main" id="{83DBD2F0-B53A-B105-7FD5-B424163919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1142" y="4557012"/>
              <a:ext cx="4475776" cy="265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373" tIns="34187" rIns="68373" bIns="34187" anchor="ctr"/>
            <a:lstStyle/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Times New Roman"/>
                  <a:cs typeface="Times New Roman"/>
                </a:rPr>
                <a:t>@THE_CIPL                        </a:t>
              </a:r>
              <a:r>
                <a:rPr kumimoji="0" lang="en-US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Times New Roman" pitchFamily="18" charset="0"/>
                </a:rPr>
                <a:t>linkedin.com/company/</a:t>
              </a:r>
              <a:r>
                <a:rPr kumimoji="0" lang="en-US" alt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Times New Roman" pitchFamily="18" charset="0"/>
                </a:rPr>
                <a:t>centre</a:t>
              </a:r>
              <a:r>
                <a:rPr kumimoji="0" lang="en-US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Times New Roman" pitchFamily="18" charset="0"/>
                </a:rPr>
                <a:t>-for-information-policy-leadership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/>
                <a:cs typeface="Times New Roman"/>
              </a:endParaRPr>
            </a:p>
          </p:txBody>
        </p:sp>
        <p:pic>
          <p:nvPicPr>
            <p:cNvPr id="8" name="Picture 7" descr="" title="">
              <a:extLst>
                <a:ext uri="{FF2B5EF4-FFF2-40B4-BE49-F238E27FC236}">
                  <a16:creationId xmlns:a16="http://schemas.microsoft.com/office/drawing/2014/main" id="{6DF8938C-07EA-A47C-6996-DCA22F78F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1651" y="4533645"/>
              <a:ext cx="304800" cy="304800"/>
            </a:xfrm>
            <a:prstGeom prst="rect">
              <a:avLst/>
            </a:prstGeom>
          </p:spPr>
        </p:pic>
        <p:pic>
          <p:nvPicPr>
            <p:cNvPr id="9" name="Picture 8" descr="" title="">
              <a:extLst>
                <a:ext uri="{FF2B5EF4-FFF2-40B4-BE49-F238E27FC236}">
                  <a16:creationId xmlns:a16="http://schemas.microsoft.com/office/drawing/2014/main" id="{F3F0D3EB-1FC1-D40B-92F6-81621EDC0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224" y="4530063"/>
              <a:ext cx="311963" cy="311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2682384"/>
      </p:ext>
    </p:extLst>
  </p:cSld>
  <p:clrMapOvr>
    <a:masterClrMapping/>
  </p:clrMapOvr>
</p:sld>
</file>

<file path=ppt/theme/theme1.xml><?xml version="1.0" encoding="utf-8"?>
<a:theme xmlns:thm15="http://schemas.microsoft.com/office/thememl/2012/main" xmlns:a="http://schemas.openxmlformats.org/drawingml/2006/main" name="1_Office Theme">
  <a:themeElements>
    <a:clrScheme name="Custom 1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9FDA"/>
      </a:accent1>
      <a:accent2>
        <a:srgbClr val="00548B"/>
      </a:accent2>
      <a:accent3>
        <a:srgbClr val="00B8BD"/>
      </a:accent3>
      <a:accent4>
        <a:srgbClr val="B7DDE2"/>
      </a:accent4>
      <a:accent5>
        <a:srgbClr val="DAE1E9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1900-01-01T00:00:00.0000000Z</dcterms:created>
  <dcterms:modified xsi:type="dcterms:W3CDTF">1900-01-01T00:00:00.0000000Z</dcterms:modified>
</coreProperties>
</file>