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76" r:id="rId2"/>
  </p:sldMasterIdLst>
  <p:notesMasterIdLst>
    <p:notesMasterId r:id="rId8"/>
  </p:notesMasterIdLst>
  <p:sldIdLst>
    <p:sldId id="2147472991" r:id="rId3"/>
    <p:sldId id="2147472990" r:id="rId4"/>
    <p:sldId id="2147472828" r:id="rId5"/>
    <p:sldId id="2147472994" r:id="rId6"/>
    <p:sldId id="214747299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DFFF"/>
    <a:srgbClr val="7F7F7F"/>
    <a:srgbClr val="16C8FF"/>
    <a:srgbClr val="21325E"/>
    <a:srgbClr val="7B8CA3"/>
    <a:srgbClr val="323F50"/>
    <a:srgbClr val="BD21A4"/>
    <a:srgbClr val="EC92DD"/>
    <a:srgbClr val="404040"/>
    <a:srgbClr val="2A04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812888-CC4F-768F-61BF-1628EF4ABA49}" v="29" dt="2025-06-04T08:48:48.9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–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Dark Style 1 –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843"/>
    <p:restoredTop sz="96197"/>
  </p:normalViewPr>
  <p:slideViewPr>
    <p:cSldViewPr snapToGrid="0" snapToObjects="1">
      <p:cViewPr varScale="1">
        <p:scale>
          <a:sx n="93" d="100"/>
          <a:sy n="93" d="100"/>
        </p:scale>
        <p:origin x="216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8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danielknapp\Library\Mobile%20Documents\com~apple~CloudDocs\DK%20Downloads\IABEuropeAdex_NEW\adex_2023_data_present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8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danielknapp/Downloads/IABEurope_Adex_2024_data_WARC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 sz="1800" b="1">
                <a:solidFill>
                  <a:schemeClr val="tx1"/>
                </a:solidFill>
              </a:rPr>
              <a:t>Europe: Digital Ad</a:t>
            </a:r>
            <a:r>
              <a:rPr lang="en-GB" sz="1800" b="1" baseline="0">
                <a:solidFill>
                  <a:schemeClr val="tx1"/>
                </a:solidFill>
              </a:rPr>
              <a:t> Market Size 2024 (€m)</a:t>
            </a:r>
            <a:endParaRPr lang="en-GB" sz="1800" b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D9E-194C-8350-38F5DD3CE830}"/>
              </c:ext>
            </c:extLst>
          </c:dPt>
          <c:dPt>
            <c:idx val="2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D9E-194C-8350-38F5DD3CE830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D9E-194C-8350-38F5DD3CE830}"/>
              </c:ext>
            </c:extLst>
          </c:dPt>
          <c:dPt>
            <c:idx val="27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D9E-194C-8350-38F5DD3CE830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9E-194C-8350-38F5DD3CE8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96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Sheet1!$N$4:$N$34</c:f>
              <c:strCache>
                <c:ptCount val="31"/>
                <c:pt idx="0">
                  <c:v>UK</c:v>
                </c:pt>
                <c:pt idx="1">
                  <c:v>Germany</c:v>
                </c:pt>
                <c:pt idx="2">
                  <c:v>France</c:v>
                </c:pt>
                <c:pt idx="3">
                  <c:v>Turkey</c:v>
                </c:pt>
                <c:pt idx="4">
                  <c:v>Spain</c:v>
                </c:pt>
                <c:pt idx="5">
                  <c:v>Italy</c:v>
                </c:pt>
                <c:pt idx="6">
                  <c:v>Netherlands</c:v>
                </c:pt>
                <c:pt idx="7">
                  <c:v>Switzerland</c:v>
                </c:pt>
                <c:pt idx="8">
                  <c:v>Sweden</c:v>
                </c:pt>
                <c:pt idx="9">
                  <c:v>Austria</c:v>
                </c:pt>
                <c:pt idx="10">
                  <c:v>Czech_Republic</c:v>
                </c:pt>
                <c:pt idx="11">
                  <c:v>Poland</c:v>
                </c:pt>
                <c:pt idx="12">
                  <c:v>Norway</c:v>
                </c:pt>
                <c:pt idx="13">
                  <c:v>Denmark</c:v>
                </c:pt>
                <c:pt idx="14">
                  <c:v>Belgium</c:v>
                </c:pt>
                <c:pt idx="15">
                  <c:v>Ireland</c:v>
                </c:pt>
                <c:pt idx="16">
                  <c:v>Ukraine</c:v>
                </c:pt>
                <c:pt idx="17">
                  <c:v>Finland</c:v>
                </c:pt>
                <c:pt idx="18">
                  <c:v>Hungary</c:v>
                </c:pt>
                <c:pt idx="19">
                  <c:v>Portugal</c:v>
                </c:pt>
                <c:pt idx="20">
                  <c:v>Baltics combined</c:v>
                </c:pt>
                <c:pt idx="21">
                  <c:v>Greece</c:v>
                </c:pt>
                <c:pt idx="22">
                  <c:v>Slovakia</c:v>
                </c:pt>
                <c:pt idx="23">
                  <c:v>Lithuania</c:v>
                </c:pt>
                <c:pt idx="24">
                  <c:v>Croatia</c:v>
                </c:pt>
                <c:pt idx="25">
                  <c:v>Romania</c:v>
                </c:pt>
                <c:pt idx="26">
                  <c:v>Estonia</c:v>
                </c:pt>
                <c:pt idx="27">
                  <c:v>Latvia</c:v>
                </c:pt>
                <c:pt idx="28">
                  <c:v>Serbia</c:v>
                </c:pt>
                <c:pt idx="29">
                  <c:v>Bulgaria</c:v>
                </c:pt>
                <c:pt idx="30">
                  <c:v>Slovenia</c:v>
                </c:pt>
              </c:strCache>
            </c:strRef>
          </c:cat>
          <c:val>
            <c:numRef>
              <c:f>Sheet1!$O$4:$O$34</c:f>
              <c:numCache>
                <c:formatCode>#,##0</c:formatCode>
                <c:ptCount val="31"/>
                <c:pt idx="0">
                  <c:v>25000</c:v>
                </c:pt>
                <c:pt idx="1">
                  <c:v>17896.480305483674</c:v>
                </c:pt>
                <c:pt idx="2">
                  <c:v>11208.966666666665</c:v>
                </c:pt>
                <c:pt idx="3">
                  <c:v>8899.3151231488628</c:v>
                </c:pt>
                <c:pt idx="4">
                  <c:v>5903.7451666666657</c:v>
                </c:pt>
                <c:pt idx="5">
                  <c:v>5501</c:v>
                </c:pt>
                <c:pt idx="6">
                  <c:v>4324.810931431135</c:v>
                </c:pt>
                <c:pt idx="7">
                  <c:v>3907.1825478493511</c:v>
                </c:pt>
                <c:pt idx="8">
                  <c:v>3410.2030700073183</c:v>
                </c:pt>
                <c:pt idx="9">
                  <c:v>2825.9978723404256</c:v>
                </c:pt>
                <c:pt idx="10">
                  <c:v>2450.9330605111691</c:v>
                </c:pt>
                <c:pt idx="11">
                  <c:v>2072.7405844731147</c:v>
                </c:pt>
                <c:pt idx="12">
                  <c:v>1773.4393891650914</c:v>
                </c:pt>
                <c:pt idx="13">
                  <c:v>1717.9100731423957</c:v>
                </c:pt>
                <c:pt idx="14">
                  <c:v>1214.4527552257409</c:v>
                </c:pt>
                <c:pt idx="15">
                  <c:v>1060.2083915033336</c:v>
                </c:pt>
                <c:pt idx="16">
                  <c:v>973.84257089339167</c:v>
                </c:pt>
                <c:pt idx="17">
                  <c:v>750.78235294117644</c:v>
                </c:pt>
                <c:pt idx="18">
                  <c:v>576.21137899959115</c:v>
                </c:pt>
                <c:pt idx="19">
                  <c:v>547.110456</c:v>
                </c:pt>
                <c:pt idx="20">
                  <c:v>471.56769749820791</c:v>
                </c:pt>
                <c:pt idx="21">
                  <c:v>363.57719510975585</c:v>
                </c:pt>
                <c:pt idx="22">
                  <c:v>249.48442485680286</c:v>
                </c:pt>
                <c:pt idx="23">
                  <c:v>197.19542374221044</c:v>
                </c:pt>
                <c:pt idx="24">
                  <c:v>176.2222222222222</c:v>
                </c:pt>
                <c:pt idx="25">
                  <c:v>159.63581218390348</c:v>
                </c:pt>
                <c:pt idx="26">
                  <c:v>141.30936844119805</c:v>
                </c:pt>
                <c:pt idx="27">
                  <c:v>133.06290531479939</c:v>
                </c:pt>
                <c:pt idx="28">
                  <c:v>128.297</c:v>
                </c:pt>
                <c:pt idx="29">
                  <c:v>116.24240885447017</c:v>
                </c:pt>
                <c:pt idx="30">
                  <c:v>85.601893036336833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9E-194C-8350-38F5DD3CE8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247068687"/>
        <c:axId val="1696927567"/>
      </c:barChart>
      <c:catAx>
        <c:axId val="2470686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LT"/>
          </a:p>
        </c:txPr>
        <c:crossAx val="1696927567"/>
        <c:crosses val="autoZero"/>
        <c:auto val="1"/>
        <c:lblAlgn val="ctr"/>
        <c:lblOffset val="100"/>
        <c:noMultiLvlLbl val="0"/>
      </c:catAx>
      <c:valAx>
        <c:axId val="1696927567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470686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L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ubbleChart>
        <c:varyColors val="0"/>
        <c:ser>
          <c:idx val="0"/>
          <c:order val="0"/>
          <c:tx>
            <c:strRef>
              <c:f>'BUBBLE CHART'!$B$5:$B$34</c:f>
              <c:strCache>
                <c:ptCount val="30"/>
                <c:pt idx="0">
                  <c:v>Austria</c:v>
                </c:pt>
                <c:pt idx="1">
                  <c:v>Belgium</c:v>
                </c:pt>
                <c:pt idx="2">
                  <c:v>Bulgaria</c:v>
                </c:pt>
                <c:pt idx="3">
                  <c:v>Croatia</c:v>
                </c:pt>
                <c:pt idx="4">
                  <c:v>Czech Republic</c:v>
                </c:pt>
                <c:pt idx="5">
                  <c:v>Denmark</c:v>
                </c:pt>
                <c:pt idx="6">
                  <c:v>Estonia</c:v>
                </c:pt>
                <c:pt idx="7">
                  <c:v>Finland</c:v>
                </c:pt>
                <c:pt idx="8">
                  <c:v>France</c:v>
                </c:pt>
                <c:pt idx="9">
                  <c:v>Germany</c:v>
                </c:pt>
                <c:pt idx="10">
                  <c:v>Greece</c:v>
                </c:pt>
                <c:pt idx="11">
                  <c:v>Hungary</c:v>
                </c:pt>
                <c:pt idx="12">
                  <c:v>Ireland</c:v>
                </c:pt>
                <c:pt idx="13">
                  <c:v>Italy</c:v>
                </c:pt>
                <c:pt idx="14">
                  <c:v>Latvia</c:v>
                </c:pt>
                <c:pt idx="15">
                  <c:v>Lithuania</c:v>
                </c:pt>
                <c:pt idx="16">
                  <c:v>Netherlands</c:v>
                </c:pt>
                <c:pt idx="17">
                  <c:v>Norway</c:v>
                </c:pt>
                <c:pt idx="18">
                  <c:v>Poland</c:v>
                </c:pt>
                <c:pt idx="19">
                  <c:v>Portugal</c:v>
                </c:pt>
                <c:pt idx="20">
                  <c:v>Romania</c:v>
                </c:pt>
                <c:pt idx="21">
                  <c:v>Serbia</c:v>
                </c:pt>
                <c:pt idx="22">
                  <c:v>Slovakia</c:v>
                </c:pt>
                <c:pt idx="23">
                  <c:v>Slovenia</c:v>
                </c:pt>
                <c:pt idx="24">
                  <c:v>Spain</c:v>
                </c:pt>
                <c:pt idx="25">
                  <c:v>Sweden</c:v>
                </c:pt>
                <c:pt idx="26">
                  <c:v>Switzerland</c:v>
                </c:pt>
                <c:pt idx="27">
                  <c:v>Turkey</c:v>
                </c:pt>
                <c:pt idx="28">
                  <c:v>UK</c:v>
                </c:pt>
                <c:pt idx="29">
                  <c:v>Ukraine</c:v>
                </c:pt>
              </c:strCache>
            </c:strRef>
          </c:tx>
          <c:spPr>
            <a:solidFill>
              <a:schemeClr val="accent1">
                <a:alpha val="20000"/>
              </a:schemeClr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714-1046-9E32-605BDA460352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9714-1046-9E32-605BDA460352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9714-1046-9E32-605BDA460352}"/>
              </c:ext>
            </c:extLst>
          </c:dPt>
          <c:dLbls>
            <c:dLbl>
              <c:idx val="0"/>
              <c:layout>
                <c:manualLayout>
                  <c:x val="-1.1718750360443847E-3"/>
                  <c:y val="-4.8777621288244762E-3"/>
                </c:manualLayout>
              </c:layout>
              <c:tx>
                <c:rich>
                  <a:bodyPr/>
                  <a:lstStyle/>
                  <a:p>
                    <a:fld id="{46A5E068-62CD-3A4A-8E3A-0BC9E7AE19A0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9714-1046-9E32-605BDA46035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BA021EB6-01EF-4A40-8690-D014E4891772}" type="CELLRANGE">
                      <a:rPr lang="en-LT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9714-1046-9E32-605BDA460352}"/>
                </c:ext>
              </c:extLst>
            </c:dLbl>
            <c:dLbl>
              <c:idx val="2"/>
              <c:layout>
                <c:manualLayout>
                  <c:x val="-2.8125000865065232E-2"/>
                  <c:y val="-3.4144334901770705E-2"/>
                </c:manualLayout>
              </c:layout>
              <c:tx>
                <c:rich>
                  <a:bodyPr/>
                  <a:lstStyle/>
                  <a:p>
                    <a:fld id="{D0855F20-2E93-9642-BAD4-98F03FD16D13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9714-1046-9E32-605BDA460352}"/>
                </c:ext>
              </c:extLst>
            </c:dLbl>
            <c:dLbl>
              <c:idx val="3"/>
              <c:layout>
                <c:manualLayout>
                  <c:x val="-1.4062500432532616E-2"/>
                  <c:y val="-6.3410907674717021E-2"/>
                </c:manualLayout>
              </c:layout>
              <c:tx>
                <c:rich>
                  <a:bodyPr/>
                  <a:lstStyle/>
                  <a:p>
                    <a:fld id="{C06BE8C1-8357-7D45-9560-A5D3A78B1577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9714-1046-9E32-605BDA460352}"/>
                </c:ext>
              </c:extLst>
            </c:dLbl>
            <c:dLbl>
              <c:idx val="4"/>
              <c:layout>
                <c:manualLayout>
                  <c:x val="0"/>
                  <c:y val="1.4633286386473069E-2"/>
                </c:manualLayout>
              </c:layout>
              <c:tx>
                <c:rich>
                  <a:bodyPr/>
                  <a:lstStyle/>
                  <a:p>
                    <a:fld id="{088DD0A1-299A-8640-AAC8-8D5CCAD3A3C0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9714-1046-9E32-605BDA460352}"/>
                </c:ext>
              </c:extLst>
            </c:dLbl>
            <c:dLbl>
              <c:idx val="5"/>
              <c:layout>
                <c:manualLayout>
                  <c:x val="-1.8750000576710155E-2"/>
                  <c:y val="5.1216502352656054E-2"/>
                </c:manualLayout>
              </c:layout>
              <c:tx>
                <c:rich>
                  <a:bodyPr/>
                  <a:lstStyle/>
                  <a:p>
                    <a:fld id="{90B91BE6-87E4-0E46-BFB1-112A2F814AAB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9714-1046-9E32-605BDA460352}"/>
                </c:ext>
              </c:extLst>
            </c:dLbl>
            <c:dLbl>
              <c:idx val="6"/>
              <c:layout>
                <c:manualLayout>
                  <c:x val="3.5156251081331111E-3"/>
                  <c:y val="-0.17559943663767799"/>
                </c:manualLayout>
              </c:layout>
              <c:tx>
                <c:rich>
                  <a:bodyPr/>
                  <a:lstStyle/>
                  <a:p>
                    <a:fld id="{B0AECE80-B129-624E-A604-A269384737B8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9714-1046-9E32-605BDA460352}"/>
                </c:ext>
              </c:extLst>
            </c:dLbl>
            <c:dLbl>
              <c:idx val="7"/>
              <c:layout>
                <c:manualLayout>
                  <c:x val="-4.6875001441775387E-3"/>
                  <c:y val="-2.6827691708534305E-2"/>
                </c:manualLayout>
              </c:layout>
              <c:tx>
                <c:rich>
                  <a:bodyPr/>
                  <a:lstStyle/>
                  <a:p>
                    <a:fld id="{18EB751A-95A9-E24F-9579-483B93983458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9714-1046-9E32-605BDA460352}"/>
                </c:ext>
              </c:extLst>
            </c:dLbl>
            <c:dLbl>
              <c:idx val="8"/>
              <c:layout>
                <c:manualLayout>
                  <c:x val="-4.2968254948679648E-17"/>
                  <c:y val="-7.5605312996778085E-2"/>
                </c:manualLayout>
              </c:layout>
              <c:tx>
                <c:rich>
                  <a:bodyPr/>
                  <a:lstStyle/>
                  <a:p>
                    <a:fld id="{5D3F8DDB-6B6A-5F43-8C8D-209EE7A89D6B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9714-1046-9E32-605BDA460352}"/>
                </c:ext>
              </c:extLst>
            </c:dLbl>
            <c:dLbl>
              <c:idx val="9"/>
              <c:layout>
                <c:manualLayout>
                  <c:x val="-4.2968254948679648E-17"/>
                  <c:y val="-6.3410907674717118E-2"/>
                </c:manualLayout>
              </c:layout>
              <c:tx>
                <c:rich>
                  <a:bodyPr/>
                  <a:lstStyle/>
                  <a:p>
                    <a:fld id="{F1B4717E-F7F0-9A40-BF91-DEF0E78515B7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9714-1046-9E32-605BDA460352}"/>
                </c:ext>
              </c:extLst>
            </c:dLbl>
            <c:dLbl>
              <c:idx val="10"/>
              <c:layout>
                <c:manualLayout>
                  <c:x val="-4.5703126405731001E-2"/>
                  <c:y val="2.9266572772946319E-2"/>
                </c:manualLayout>
              </c:layout>
              <c:tx>
                <c:rich>
                  <a:bodyPr/>
                  <a:lstStyle/>
                  <a:p>
                    <a:fld id="{1CDDE0BF-6D09-BD44-839A-BD2BDEDF0A75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9714-1046-9E32-605BDA460352}"/>
                </c:ext>
              </c:extLst>
            </c:dLbl>
            <c:dLbl>
              <c:idx val="11"/>
              <c:layout>
                <c:manualLayout>
                  <c:x val="-3.5155789713207115E-3"/>
                  <c:y val="-8.942460598776781E-1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F4EAA647-A389-8A46-A595-4AE6A13D26F6}" type="CELLRANGE">
                      <a:rPr lang="en-US"/>
                      <a:pPr>
                        <a:defRPr/>
                      </a:pPr>
                      <a:t>[CELLRANGE]</a:t>
                    </a:fld>
                    <a:endParaRPr lang="en-L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LT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>
                    <c:manualLayout>
                      <c:w val="4.6892533430503605E-2"/>
                      <c:h val="3.9851316592495238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9714-1046-9E32-605BDA460352}"/>
                </c:ext>
              </c:extLst>
            </c:dLbl>
            <c:dLbl>
              <c:idx val="12"/>
              <c:layout>
                <c:manualLayout>
                  <c:x val="-3.2812501009242816E-2"/>
                  <c:y val="9.2677480447663343E-2"/>
                </c:manualLayout>
              </c:layout>
              <c:tx>
                <c:rich>
                  <a:bodyPr/>
                  <a:lstStyle/>
                  <a:p>
                    <a:fld id="{29618C36-D3C0-E94E-AE5A-5F6400AE256A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C-9714-1046-9E32-605BDA460352}"/>
                </c:ext>
              </c:extLst>
            </c:dLbl>
            <c:dLbl>
              <c:idx val="13"/>
              <c:layout>
                <c:manualLayout>
                  <c:x val="2.3437500720887481E-3"/>
                  <c:y val="-6.5849788739129222E-2"/>
                </c:manualLayout>
              </c:layout>
              <c:tx>
                <c:rich>
                  <a:bodyPr/>
                  <a:lstStyle/>
                  <a:p>
                    <a:fld id="{F3E6127C-A75A-B84C-8C87-B9568E70F7D1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D-9714-1046-9E32-605BDA460352}"/>
                </c:ext>
              </c:extLst>
            </c:dLbl>
            <c:dLbl>
              <c:idx val="14"/>
              <c:layout>
                <c:manualLayout>
                  <c:x val="-5.2734376621997335E-2"/>
                  <c:y val="5.6094264481480444E-2"/>
                </c:manualLayout>
              </c:layout>
              <c:tx>
                <c:rich>
                  <a:bodyPr/>
                  <a:lstStyle/>
                  <a:p>
                    <a:fld id="{99D665C9-E1BF-D941-9BE0-B50DBB233FE2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E-9714-1046-9E32-605BDA460352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285DD4A6-D4B9-BF49-885D-615850A0B9E1}" type="CELLRANGE">
                      <a:rPr lang="en-LT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9714-1046-9E32-605BDA460352}"/>
                </c:ext>
              </c:extLst>
            </c:dLbl>
            <c:dLbl>
              <c:idx val="16"/>
              <c:layout>
                <c:manualLayout>
                  <c:x val="1.1718750360442988E-3"/>
                  <c:y val="-1.463328638647316E-2"/>
                </c:manualLayout>
              </c:layout>
              <c:tx>
                <c:rich>
                  <a:bodyPr/>
                  <a:lstStyle/>
                  <a:p>
                    <a:fld id="{006E1C2A-6561-5B45-A9F0-F4BC60ECBB1F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0-9714-1046-9E32-605BDA460352}"/>
                </c:ext>
              </c:extLst>
            </c:dLbl>
            <c:dLbl>
              <c:idx val="17"/>
              <c:layout>
                <c:manualLayout>
                  <c:x val="0"/>
                  <c:y val="2.4388810644121933E-2"/>
                </c:manualLayout>
              </c:layout>
              <c:tx>
                <c:rich>
                  <a:bodyPr/>
                  <a:lstStyle/>
                  <a:p>
                    <a:fld id="{8387B3DE-C65C-474B-8BF7-D1914CCADE67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1-9714-1046-9E32-605BDA460352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EC15DF29-C502-FB4C-9538-68A338FEE99F}" type="CELLRANGE">
                      <a:rPr lang="en-LT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9714-1046-9E32-605BDA460352}"/>
                </c:ext>
              </c:extLst>
            </c:dLbl>
            <c:dLbl>
              <c:idx val="19"/>
              <c:layout>
                <c:manualLayout>
                  <c:x val="-1.0546875324399463E-2"/>
                  <c:y val="-2.9266572772946406E-2"/>
                </c:manualLayout>
              </c:layout>
              <c:tx>
                <c:rich>
                  <a:bodyPr/>
                  <a:lstStyle/>
                  <a:p>
                    <a:fld id="{3586F92F-5FBB-3448-AD27-B89A34EC98D9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3-9714-1046-9E32-605BDA460352}"/>
                </c:ext>
              </c:extLst>
            </c:dLbl>
            <c:dLbl>
              <c:idx val="20"/>
              <c:layout>
                <c:manualLayout>
                  <c:x val="-2.0710076916525502E-2"/>
                  <c:y val="-3.2194766353273653E-2"/>
                </c:manualLayout>
              </c:layout>
              <c:tx>
                <c:rich>
                  <a:bodyPr/>
                  <a:lstStyle/>
                  <a:p>
                    <a:fld id="{D4C251E0-2712-1B48-A7F0-2761A7DE4668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4-9714-1046-9E32-605BDA460352}"/>
                </c:ext>
              </c:extLst>
            </c:dLbl>
            <c:dLbl>
              <c:idx val="21"/>
              <c:layout>
                <c:manualLayout>
                  <c:x val="7.0312502162662976E-3"/>
                  <c:y val="-9.7555242576487511E-3"/>
                </c:manualLayout>
              </c:layout>
              <c:tx>
                <c:rich>
                  <a:bodyPr/>
                  <a:lstStyle/>
                  <a:p>
                    <a:fld id="{6FB056FE-3700-CF40-83FB-9F4235A82EF6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5-9714-1046-9E32-605BDA460352}"/>
                </c:ext>
              </c:extLst>
            </c:dLbl>
            <c:dLbl>
              <c:idx val="22"/>
              <c:layout>
                <c:manualLayout>
                  <c:x val="-2.3437500720887693E-3"/>
                  <c:y val="1.4633286386473069E-2"/>
                </c:manualLayout>
              </c:layout>
              <c:tx>
                <c:rich>
                  <a:bodyPr/>
                  <a:lstStyle/>
                  <a:p>
                    <a:fld id="{0844CA98-71BD-6246-88EE-8E7236B0C9F3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6-9714-1046-9E32-605BDA460352}"/>
                </c:ext>
              </c:extLst>
            </c:dLbl>
            <c:dLbl>
              <c:idx val="23"/>
              <c:layout>
                <c:manualLayout>
                  <c:x val="-4.2187501297597851E-2"/>
                  <c:y val="3.4144334901770705E-2"/>
                </c:manualLayout>
              </c:layout>
              <c:tx>
                <c:rich>
                  <a:bodyPr/>
                  <a:lstStyle/>
                  <a:p>
                    <a:fld id="{3EBFCCC9-3E14-A144-82A8-BF9E46CBB728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7-9714-1046-9E32-605BDA460352}"/>
                </c:ext>
              </c:extLst>
            </c:dLbl>
            <c:dLbl>
              <c:idx val="24"/>
              <c:layout>
                <c:manualLayout>
                  <c:x val="-2.3437500720888123E-3"/>
                  <c:y val="3.4144334901770705E-2"/>
                </c:manualLayout>
              </c:layout>
              <c:tx>
                <c:rich>
                  <a:bodyPr/>
                  <a:lstStyle/>
                  <a:p>
                    <a:fld id="{12D417AB-DAB0-9C4D-9129-913A537BD8C6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8-9714-1046-9E32-605BDA460352}"/>
                </c:ext>
              </c:extLst>
            </c:dLbl>
            <c:dLbl>
              <c:idx val="25"/>
              <c:layout>
                <c:manualLayout>
                  <c:x val="3.5156251081330681E-3"/>
                  <c:y val="-2.9266572772946319E-2"/>
                </c:manualLayout>
              </c:layout>
              <c:tx>
                <c:rich>
                  <a:bodyPr/>
                  <a:lstStyle/>
                  <a:p>
                    <a:fld id="{23262F48-A0E5-9141-8753-1CAF98397C0A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9-9714-1046-9E32-605BDA460352}"/>
                </c:ext>
              </c:extLst>
            </c:dLbl>
            <c:dLbl>
              <c:idx val="26"/>
              <c:layout>
                <c:manualLayout>
                  <c:x val="0"/>
                  <c:y val="-1.7072167450885353E-2"/>
                </c:manualLayout>
              </c:layout>
              <c:tx>
                <c:rich>
                  <a:bodyPr/>
                  <a:lstStyle/>
                  <a:p>
                    <a:fld id="{39D3C3B8-8F13-8D40-AEAA-E1601ED7F561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A-9714-1046-9E32-605BDA460352}"/>
                </c:ext>
              </c:extLst>
            </c:dLbl>
            <c:dLbl>
              <c:idx val="27"/>
              <c:tx>
                <c:rich>
                  <a:bodyPr/>
                  <a:lstStyle/>
                  <a:p>
                    <a:fld id="{56E2B4AF-43A5-0842-9FA8-5F78B3C00714}" type="CELLRANGE">
                      <a:rPr lang="en-LT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B-9714-1046-9E32-605BDA460352}"/>
                </c:ext>
              </c:extLst>
            </c:dLbl>
            <c:dLbl>
              <c:idx val="28"/>
              <c:layout>
                <c:manualLayout>
                  <c:x val="5.8593751802219233E-3"/>
                  <c:y val="2.438881064412193E-3"/>
                </c:manualLayout>
              </c:layout>
              <c:tx>
                <c:rich>
                  <a:bodyPr/>
                  <a:lstStyle/>
                  <a:p>
                    <a:fld id="{176952EA-F5F4-7C4A-A1B2-5CD3DCC82D73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C-9714-1046-9E32-605BDA460352}"/>
                </c:ext>
              </c:extLst>
            </c:dLbl>
            <c:dLbl>
              <c:idx val="29"/>
              <c:layout>
                <c:manualLayout>
                  <c:x val="-1.0742063737169912E-17"/>
                  <c:y val="-1.463328638647317E-2"/>
                </c:manualLayout>
              </c:layout>
              <c:tx>
                <c:rich>
                  <a:bodyPr/>
                  <a:lstStyle/>
                  <a:p>
                    <a:fld id="{6B3EC850-D39D-D34F-B942-DE1A963738D2}" type="CELLRANGE">
                      <a:rPr lang="en-US"/>
                      <a:pPr/>
                      <a:t>[CELLRANGE]</a:t>
                    </a:fld>
                    <a:endParaRPr lang="en-LT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D-9714-1046-9E32-605BDA4603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L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'BUBBLE CHART'!$C$5:$C$34</c:f>
              <c:numCache>
                <c:formatCode>#,##0</c:formatCode>
                <c:ptCount val="30"/>
                <c:pt idx="0">
                  <c:v>312.07405860243119</c:v>
                </c:pt>
                <c:pt idx="1">
                  <c:v>103.67131570084757</c:v>
                </c:pt>
                <c:pt idx="2">
                  <c:v>18.202495252083075</c:v>
                </c:pt>
                <c:pt idx="3">
                  <c:v>45.961354615005405</c:v>
                </c:pt>
                <c:pt idx="4">
                  <c:v>74.120292300618431</c:v>
                </c:pt>
                <c:pt idx="5">
                  <c:v>289.76730082176368</c:v>
                </c:pt>
                <c:pt idx="6">
                  <c:v>105.07530525304371</c:v>
                </c:pt>
                <c:pt idx="7">
                  <c:v>135.06590787295096</c:v>
                </c:pt>
                <c:pt idx="8">
                  <c:v>164.60675340925502</c:v>
                </c:pt>
                <c:pt idx="9">
                  <c:v>213.81878786691323</c:v>
                </c:pt>
                <c:pt idx="10">
                  <c:v>35.011624098113025</c:v>
                </c:pt>
                <c:pt idx="11">
                  <c:v>60.929596723146979</c:v>
                </c:pt>
                <c:pt idx="12">
                  <c:v>205.43393680996166</c:v>
                </c:pt>
                <c:pt idx="13">
                  <c:v>93.640826133719571</c:v>
                </c:pt>
                <c:pt idx="14">
                  <c:v>71.592852554441009</c:v>
                </c:pt>
                <c:pt idx="15">
                  <c:v>70.3278250516274</c:v>
                </c:pt>
                <c:pt idx="16">
                  <c:v>243.67671737229713</c:v>
                </c:pt>
                <c:pt idx="17">
                  <c:v>322.67737839916191</c:v>
                </c:pt>
                <c:pt idx="18">
                  <c:v>57.75996447786077</c:v>
                </c:pt>
                <c:pt idx="19">
                  <c:v>51.711763327032138</c:v>
                </c:pt>
                <c:pt idx="20">
                  <c:v>12</c:v>
                </c:pt>
                <c:pt idx="21">
                  <c:v>19.424256421925911</c:v>
                </c:pt>
                <c:pt idx="22">
                  <c:v>46.876289386395761</c:v>
                </c:pt>
                <c:pt idx="23">
                  <c:v>40.549170009216603</c:v>
                </c:pt>
                <c:pt idx="24">
                  <c:v>123.68362940192918</c:v>
                </c:pt>
                <c:pt idx="25">
                  <c:v>323.40213485875074</c:v>
                </c:pt>
                <c:pt idx="26">
                  <c:v>442.59082943551988</c:v>
                </c:pt>
                <c:pt idx="27">
                  <c:v>104.17777930887945</c:v>
                </c:pt>
                <c:pt idx="28">
                  <c:v>597.75262783917526</c:v>
                </c:pt>
                <c:pt idx="29">
                  <c:v>24.707663396914981</c:v>
                </c:pt>
              </c:numCache>
            </c:numRef>
          </c:xVal>
          <c:yVal>
            <c:numRef>
              <c:f>'BUBBLE CHART'!$D$5:$D$34</c:f>
              <c:numCache>
                <c:formatCode>0.0%</c:formatCode>
                <c:ptCount val="30"/>
                <c:pt idx="0">
                  <c:v>0.17787503103827462</c:v>
                </c:pt>
                <c:pt idx="1">
                  <c:v>9.9949894868936573E-2</c:v>
                </c:pt>
                <c:pt idx="2">
                  <c:v>0.13916962347538742</c:v>
                </c:pt>
                <c:pt idx="3">
                  <c:v>0.14265129682997113</c:v>
                </c:pt>
                <c:pt idx="4">
                  <c:v>7.6811399695306148E-2</c:v>
                </c:pt>
                <c:pt idx="5">
                  <c:v>7.7341763552758902E-2</c:v>
                </c:pt>
                <c:pt idx="6">
                  <c:v>0.12208418216368622</c:v>
                </c:pt>
                <c:pt idx="7">
                  <c:v>1.3438885823067181E-2</c:v>
                </c:pt>
                <c:pt idx="8">
                  <c:v>0.14380063901820672</c:v>
                </c:pt>
                <c:pt idx="9">
                  <c:v>0.11863674690449977</c:v>
                </c:pt>
                <c:pt idx="10">
                  <c:v>0.12829208576817486</c:v>
                </c:pt>
                <c:pt idx="11">
                  <c:v>9.3217414367928519E-2</c:v>
                </c:pt>
                <c:pt idx="12">
                  <c:v>0.10541478268578497</c:v>
                </c:pt>
                <c:pt idx="13">
                  <c:v>0.12494887525562381</c:v>
                </c:pt>
                <c:pt idx="14">
                  <c:v>7.6156732112806269E-2</c:v>
                </c:pt>
                <c:pt idx="15">
                  <c:v>0.15589219399374765</c:v>
                </c:pt>
                <c:pt idx="16">
                  <c:v>0.11070835812881952</c:v>
                </c:pt>
                <c:pt idx="17">
                  <c:v>7.5155156487351382E-2</c:v>
                </c:pt>
                <c:pt idx="18">
                  <c:v>0.19611295841172049</c:v>
                </c:pt>
                <c:pt idx="19">
                  <c:v>0.1080000000000001</c:v>
                </c:pt>
                <c:pt idx="20">
                  <c:v>0.15816495582990653</c:v>
                </c:pt>
                <c:pt idx="21">
                  <c:v>0.24750347617241819</c:v>
                </c:pt>
                <c:pt idx="22">
                  <c:v>0.14602979428656226</c:v>
                </c:pt>
                <c:pt idx="23">
                  <c:v>9.4967137530968859E-2</c:v>
                </c:pt>
                <c:pt idx="24">
                  <c:v>0.12200342722479229</c:v>
                </c:pt>
                <c:pt idx="25">
                  <c:v>8.5345120735524915E-2</c:v>
                </c:pt>
                <c:pt idx="26">
                  <c:v>5.8249721293199608E-2</c:v>
                </c:pt>
                <c:pt idx="27">
                  <c:v>0.87544262846442633</c:v>
                </c:pt>
                <c:pt idx="28">
                  <c:v>0.13651799854292723</c:v>
                </c:pt>
                <c:pt idx="29">
                  <c:v>0.27201153030271108</c:v>
                </c:pt>
              </c:numCache>
            </c:numRef>
          </c:yVal>
          <c:bubbleSize>
            <c:numRef>
              <c:f>'BUBBLE CHART'!$E$5:$E$34</c:f>
              <c:numCache>
                <c:formatCode>#,##0</c:formatCode>
                <c:ptCount val="30"/>
                <c:pt idx="0">
                  <c:v>2825.9978723404256</c:v>
                </c:pt>
                <c:pt idx="1">
                  <c:v>1214.4527552257409</c:v>
                </c:pt>
                <c:pt idx="2">
                  <c:v>116.24240885447017</c:v>
                </c:pt>
                <c:pt idx="3">
                  <c:v>176.2222222222222</c:v>
                </c:pt>
                <c:pt idx="4">
                  <c:v>2450.9330605111691</c:v>
                </c:pt>
                <c:pt idx="5">
                  <c:v>1717.9100731423957</c:v>
                </c:pt>
                <c:pt idx="6">
                  <c:v>141.30936844119805</c:v>
                </c:pt>
                <c:pt idx="7">
                  <c:v>750.78235294117644</c:v>
                </c:pt>
                <c:pt idx="8">
                  <c:v>11208.966666666665</c:v>
                </c:pt>
                <c:pt idx="9">
                  <c:v>17896.480305483674</c:v>
                </c:pt>
                <c:pt idx="10">
                  <c:v>363.57719510975585</c:v>
                </c:pt>
                <c:pt idx="11">
                  <c:v>576.21137899959115</c:v>
                </c:pt>
                <c:pt idx="12">
                  <c:v>1060.2083915033336</c:v>
                </c:pt>
                <c:pt idx="13">
                  <c:v>5501</c:v>
                </c:pt>
                <c:pt idx="14">
                  <c:v>133.06290531479939</c:v>
                </c:pt>
                <c:pt idx="15">
                  <c:v>197.19542374221044</c:v>
                </c:pt>
                <c:pt idx="16">
                  <c:v>4324.810931431135</c:v>
                </c:pt>
                <c:pt idx="17">
                  <c:v>1773.4393891650914</c:v>
                </c:pt>
                <c:pt idx="18">
                  <c:v>2072.7405844731147</c:v>
                </c:pt>
                <c:pt idx="19">
                  <c:v>547.110456</c:v>
                </c:pt>
                <c:pt idx="20">
                  <c:v>159.63581218390348</c:v>
                </c:pt>
                <c:pt idx="21">
                  <c:v>128.297</c:v>
                </c:pt>
                <c:pt idx="22">
                  <c:v>249.48442485680286</c:v>
                </c:pt>
                <c:pt idx="23">
                  <c:v>85.601893036336833</c:v>
                </c:pt>
                <c:pt idx="24">
                  <c:v>5903.7451666666657</c:v>
                </c:pt>
                <c:pt idx="25">
                  <c:v>3410.2030700073183</c:v>
                </c:pt>
                <c:pt idx="26">
                  <c:v>3907.1825478493511</c:v>
                </c:pt>
                <c:pt idx="27">
                  <c:v>8899.3151231488628</c:v>
                </c:pt>
                <c:pt idx="28">
                  <c:v>40159.455586936354</c:v>
                </c:pt>
                <c:pt idx="29">
                  <c:v>973.84257089339167</c:v>
                </c:pt>
              </c:numCache>
            </c:numRef>
          </c:bubbleSize>
          <c:bubble3D val="0"/>
          <c:extLst>
            <c:ext xmlns:c15="http://schemas.microsoft.com/office/drawing/2012/chart" uri="{02D57815-91ED-43cb-92C2-25804820EDAC}">
              <c15:datalabelsRange>
                <c15:f>'BUBBLE CHART'!$B$5:$B$34</c15:f>
                <c15:dlblRangeCache>
                  <c:ptCount val="30"/>
                  <c:pt idx="0">
                    <c:v>Austria</c:v>
                  </c:pt>
                  <c:pt idx="1">
                    <c:v>Belgium</c:v>
                  </c:pt>
                  <c:pt idx="2">
                    <c:v>Bulgaria</c:v>
                  </c:pt>
                  <c:pt idx="3">
                    <c:v>Croatia</c:v>
                  </c:pt>
                  <c:pt idx="4">
                    <c:v>Czech Republic</c:v>
                  </c:pt>
                  <c:pt idx="5">
                    <c:v>Denmark</c:v>
                  </c:pt>
                  <c:pt idx="6">
                    <c:v>Estonia</c:v>
                  </c:pt>
                  <c:pt idx="7">
                    <c:v>Finland</c:v>
                  </c:pt>
                  <c:pt idx="8">
                    <c:v>France</c:v>
                  </c:pt>
                  <c:pt idx="9">
                    <c:v>Germany</c:v>
                  </c:pt>
                  <c:pt idx="10">
                    <c:v>Greece</c:v>
                  </c:pt>
                  <c:pt idx="11">
                    <c:v>Hungary</c:v>
                  </c:pt>
                  <c:pt idx="12">
                    <c:v>Ireland</c:v>
                  </c:pt>
                  <c:pt idx="13">
                    <c:v>Italy</c:v>
                  </c:pt>
                  <c:pt idx="14">
                    <c:v>Latvia</c:v>
                  </c:pt>
                  <c:pt idx="15">
                    <c:v>Lithuania</c:v>
                  </c:pt>
                  <c:pt idx="16">
                    <c:v>Netherlands</c:v>
                  </c:pt>
                  <c:pt idx="17">
                    <c:v>Norway</c:v>
                  </c:pt>
                  <c:pt idx="18">
                    <c:v>Poland</c:v>
                  </c:pt>
                  <c:pt idx="19">
                    <c:v>Portugal</c:v>
                  </c:pt>
                  <c:pt idx="20">
                    <c:v>Romania</c:v>
                  </c:pt>
                  <c:pt idx="21">
                    <c:v>Serbia</c:v>
                  </c:pt>
                  <c:pt idx="22">
                    <c:v>Slovakia</c:v>
                  </c:pt>
                  <c:pt idx="23">
                    <c:v>Slovenia</c:v>
                  </c:pt>
                  <c:pt idx="24">
                    <c:v>Spain</c:v>
                  </c:pt>
                  <c:pt idx="25">
                    <c:v>Sweden</c:v>
                  </c:pt>
                  <c:pt idx="26">
                    <c:v>Switzerland</c:v>
                  </c:pt>
                  <c:pt idx="27">
                    <c:v>Turkey</c:v>
                  </c:pt>
                  <c:pt idx="28">
                    <c:v>UK</c:v>
                  </c:pt>
                  <c:pt idx="29">
                    <c:v>Ukraine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E-9714-1046-9E32-605BDA4603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1580108880"/>
        <c:axId val="1580117200"/>
      </c:bubbleChart>
      <c:valAx>
        <c:axId val="1580108880"/>
        <c:scaling>
          <c:orientation val="minMax"/>
          <c:max val="700"/>
          <c:min val="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LT"/>
          </a:p>
        </c:txPr>
        <c:crossAx val="1580117200"/>
        <c:crosses val="autoZero"/>
        <c:crossBetween val="midCat"/>
      </c:valAx>
      <c:valAx>
        <c:axId val="1580117200"/>
        <c:scaling>
          <c:orientation val="minMax"/>
          <c:max val="0.3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LT"/>
          </a:p>
        </c:txPr>
        <c:crossAx val="15801088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en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 sz="1800" b="1">
                <a:solidFill>
                  <a:schemeClr val="tx1"/>
                </a:solidFill>
              </a:rPr>
              <a:t>Digital</a:t>
            </a:r>
            <a:r>
              <a:rPr lang="en-GB" sz="1800" b="1" baseline="0">
                <a:solidFill>
                  <a:schemeClr val="tx1"/>
                </a:solidFill>
              </a:rPr>
              <a:t> Advertising Format Shares of Ad Spend (2024)</a:t>
            </a:r>
            <a:endParaRPr lang="en-GB" sz="1800" b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Sheet1!$S$6</c:f>
              <c:strCache>
                <c:ptCount val="1"/>
                <c:pt idx="0">
                  <c:v>Baltics</c:v>
                </c:pt>
              </c:strCache>
            </c:strRef>
          </c:tx>
          <c:spPr>
            <a:solidFill>
              <a:srgbClr val="74DF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Sheet1!$R$7:$R$13</c:f>
              <c:strCache>
                <c:ptCount val="7"/>
                <c:pt idx="0">
                  <c:v>Search</c:v>
                </c:pt>
                <c:pt idx="1">
                  <c:v>Classifieds</c:v>
                </c:pt>
                <c:pt idx="2">
                  <c:v>Display (banners, content marketing)</c:v>
                </c:pt>
                <c:pt idx="3">
                  <c:v>Social</c:v>
                </c:pt>
                <c:pt idx="4">
                  <c:v>Video (total inc. social video)</c:v>
                </c:pt>
                <c:pt idx="5">
                  <c:v>Non-social video</c:v>
                </c:pt>
                <c:pt idx="6">
                  <c:v>Social Video</c:v>
                </c:pt>
              </c:strCache>
            </c:strRef>
          </c:cat>
          <c:val>
            <c:numRef>
              <c:f>Sheet1!$S$7:$S$13</c:f>
              <c:numCache>
                <c:formatCode>0.0%</c:formatCode>
                <c:ptCount val="7"/>
                <c:pt idx="0">
                  <c:v>0.28779246248721441</c:v>
                </c:pt>
                <c:pt idx="1">
                  <c:v>0.20054782574491214</c:v>
                </c:pt>
                <c:pt idx="2">
                  <c:v>0.18878931917013239</c:v>
                </c:pt>
                <c:pt idx="3">
                  <c:v>0.16177767794525255</c:v>
                </c:pt>
                <c:pt idx="4">
                  <c:v>0.16109271465248859</c:v>
                </c:pt>
                <c:pt idx="5">
                  <c:v>8.5616355844116476E-2</c:v>
                </c:pt>
                <c:pt idx="6">
                  <c:v>7.5476358808372127E-2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D6-0041-BF1C-A8644C18F2B6}"/>
            </c:ext>
          </c:extLst>
        </c:ser>
        <c:ser>
          <c:idx val="1"/>
          <c:order val="1"/>
          <c:tx>
            <c:strRef>
              <c:f>Sheet1!$T$6</c:f>
              <c:strCache>
                <c:ptCount val="1"/>
                <c:pt idx="0">
                  <c:v>Europe Total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Sheet1!$R$7:$R$13</c:f>
              <c:strCache>
                <c:ptCount val="7"/>
                <c:pt idx="0">
                  <c:v>Search</c:v>
                </c:pt>
                <c:pt idx="1">
                  <c:v>Classifieds</c:v>
                </c:pt>
                <c:pt idx="2">
                  <c:v>Display (banners, content marketing)</c:v>
                </c:pt>
                <c:pt idx="3">
                  <c:v>Social</c:v>
                </c:pt>
                <c:pt idx="4">
                  <c:v>Video (total inc. social video)</c:v>
                </c:pt>
                <c:pt idx="5">
                  <c:v>Non-social video</c:v>
                </c:pt>
                <c:pt idx="6">
                  <c:v>Social Video</c:v>
                </c:pt>
              </c:strCache>
            </c:strRef>
          </c:cat>
          <c:val>
            <c:numRef>
              <c:f>Sheet1!$T$7:$T$13</c:f>
              <c:numCache>
                <c:formatCode>0.0%</c:formatCode>
                <c:ptCount val="7"/>
                <c:pt idx="0">
                  <c:v>0.42953971170455513</c:v>
                </c:pt>
                <c:pt idx="1">
                  <c:v>5.9630557366319233E-2</c:v>
                </c:pt>
                <c:pt idx="2">
                  <c:v>0.16679604800187026</c:v>
                </c:pt>
                <c:pt idx="3">
                  <c:v>0.23109403737770431</c:v>
                </c:pt>
                <c:pt idx="4">
                  <c:v>0.24238015491582637</c:v>
                </c:pt>
                <c:pt idx="5">
                  <c:v>0.11293964554955113</c:v>
                </c:pt>
                <c:pt idx="6">
                  <c:v>0.12944050936627521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D6-0041-BF1C-A8644C18F2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1710015"/>
        <c:axId val="200632287"/>
      </c:barChart>
      <c:catAx>
        <c:axId val="461710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LT"/>
          </a:p>
        </c:txPr>
        <c:crossAx val="200632287"/>
        <c:crosses val="autoZero"/>
        <c:auto val="1"/>
        <c:lblAlgn val="ctr"/>
        <c:lblOffset val="100"/>
        <c:noMultiLvlLbl val="0"/>
      </c:catAx>
      <c:valAx>
        <c:axId val="200632287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4617100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800" b="1">
                <a:solidFill>
                  <a:schemeClr val="tx1"/>
                </a:solidFill>
              </a:rPr>
              <a:t>Baltics:</a:t>
            </a:r>
            <a:r>
              <a:rPr lang="en-US" sz="1800" b="1" baseline="0">
                <a:solidFill>
                  <a:schemeClr val="tx1"/>
                </a:solidFill>
              </a:rPr>
              <a:t> Digital Ad Spend Growth by Format (2024 vs 2023)</a:t>
            </a:r>
            <a:endParaRPr lang="en-US" sz="1800" b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Sheet2!$L$2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7.0870510199269043E-2"/>
                  <c:y val="-9.927218237833867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AF-5C45-B144-85B7ADDFBF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Sheet2!$K$3:$K$9</c:f>
              <c:strCache>
                <c:ptCount val="7"/>
                <c:pt idx="0">
                  <c:v>Display (banners, content marketing)</c:v>
                </c:pt>
                <c:pt idx="1">
                  <c:v>Social</c:v>
                </c:pt>
                <c:pt idx="2">
                  <c:v>Search</c:v>
                </c:pt>
                <c:pt idx="3">
                  <c:v>Classifieds</c:v>
                </c:pt>
                <c:pt idx="4">
                  <c:v>Non-social video</c:v>
                </c:pt>
                <c:pt idx="5">
                  <c:v>Video (total inc. social video)</c:v>
                </c:pt>
                <c:pt idx="6">
                  <c:v>Social Video</c:v>
                </c:pt>
              </c:strCache>
            </c:strRef>
          </c:cat>
          <c:val>
            <c:numRef>
              <c:f>Sheet2!$L$3:$L$9</c:f>
              <c:numCache>
                <c:formatCode>0.0%</c:formatCode>
                <c:ptCount val="7"/>
                <c:pt idx="0">
                  <c:v>-8.5244118745236852E-3</c:v>
                </c:pt>
                <c:pt idx="1">
                  <c:v>9.9157081900557609E-2</c:v>
                </c:pt>
                <c:pt idx="2">
                  <c:v>0.13094687424720441</c:v>
                </c:pt>
                <c:pt idx="3">
                  <c:v>0.17571871784706028</c:v>
                </c:pt>
                <c:pt idx="4">
                  <c:v>0.2101111859003002</c:v>
                </c:pt>
                <c:pt idx="5">
                  <c:v>0.25471544050257422</c:v>
                </c:pt>
                <c:pt idx="6">
                  <c:v>0.30946632548651976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AF-5C45-B144-85B7ADDFBF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41600431"/>
        <c:axId val="141821183"/>
      </c:barChart>
      <c:catAx>
        <c:axId val="14160043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LT"/>
          </a:p>
        </c:txPr>
        <c:crossAx val="141821183"/>
        <c:crosses val="autoZero"/>
        <c:auto val="1"/>
        <c:lblAlgn val="ctr"/>
        <c:lblOffset val="100"/>
        <c:noMultiLvlLbl val="0"/>
      </c:catAx>
      <c:valAx>
        <c:axId val="141821183"/>
        <c:scaling>
          <c:orientation val="minMax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LT"/>
          </a:p>
        </c:txPr>
        <c:crossAx val="141600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0D94C-2D0B-AE41-8D53-AC9454706F56}" type="datetimeFigureOut">
              <a:t>04/06/2025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B1D98-03DC-0F44-8BB0-B750AE67B2F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06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2907550-3236-4397-B822-9D4838C09913}"/>
              </a:ext>
            </a:extLst>
          </p:cNvPr>
          <p:cNvSpPr txBox="1"/>
          <p:nvPr userDrawn="1"/>
        </p:nvSpPr>
        <p:spPr>
          <a:xfrm>
            <a:off x="159691" y="6571280"/>
            <a:ext cx="32975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Source Sans Pro" panose="020B0503030403020204" pitchFamily="34" charset="77"/>
              </a:rPr>
              <a:t>© IAB Europe </a:t>
            </a:r>
          </a:p>
        </p:txBody>
      </p:sp>
      <p:pic>
        <p:nvPicPr>
          <p:cNvPr id="6" name="Picture 5" descr="A blue and white cross&#10;&#10;Description automatically generated">
            <a:extLst>
              <a:ext uri="{FF2B5EF4-FFF2-40B4-BE49-F238E27FC236}">
                <a16:creationId xmlns:a16="http://schemas.microsoft.com/office/drawing/2014/main" id="{AAF78D5F-C2DF-7013-06E1-E8669C4ED8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87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BFF4F-DE79-456A-8467-ADC1B365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394" y="363537"/>
            <a:ext cx="11110405" cy="923620"/>
          </a:xfrm>
        </p:spPr>
        <p:txBody>
          <a:bodyPr>
            <a:normAutofit/>
          </a:bodyPr>
          <a:lstStyle>
            <a:lvl1pPr>
              <a:defRPr sz="3200">
                <a:solidFill>
                  <a:srgbClr val="6D1AF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Text slide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6D3F1-F300-41AE-9ABB-3FB579162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395" y="1473200"/>
            <a:ext cx="11110405" cy="4703763"/>
          </a:xfrm>
        </p:spPr>
        <p:txBody>
          <a:bodyPr>
            <a:normAutofit/>
          </a:bodyPr>
          <a:lstStyle>
            <a:lvl1pP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64B6C3B3-20AD-48C3-B217-E9DB91C851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7761" y="5913831"/>
            <a:ext cx="954548" cy="79613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BA72319-9E90-4BDF-8D6A-7E3C7E71F9EF}"/>
              </a:ext>
            </a:extLst>
          </p:cNvPr>
          <p:cNvSpPr txBox="1"/>
          <p:nvPr userDrawn="1"/>
        </p:nvSpPr>
        <p:spPr>
          <a:xfrm>
            <a:off x="159691" y="6571280"/>
            <a:ext cx="32975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Source Sans Pro" panose="020B0503030403020204" pitchFamily="34" charset="77"/>
              </a:rPr>
              <a:t>© IAB Europe </a:t>
            </a:r>
          </a:p>
        </p:txBody>
      </p:sp>
    </p:spTree>
    <p:extLst>
      <p:ext uri="{BB962C8B-B14F-4D97-AF65-F5344CB8AC3E}">
        <p14:creationId xmlns:p14="http://schemas.microsoft.com/office/powerpoint/2010/main" val="878859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white cross&#10;&#10;Description automatically generated">
            <a:extLst>
              <a:ext uri="{FF2B5EF4-FFF2-40B4-BE49-F238E27FC236}">
                <a16:creationId xmlns:a16="http://schemas.microsoft.com/office/drawing/2014/main" id="{E15EEFB7-AAE5-A6B3-963D-90B980193F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BD6CFD-2775-4831-8390-8BFBC773DF23}"/>
              </a:ext>
            </a:extLst>
          </p:cNvPr>
          <p:cNvSpPr txBox="1"/>
          <p:nvPr userDrawn="1"/>
        </p:nvSpPr>
        <p:spPr>
          <a:xfrm>
            <a:off x="407752" y="2816996"/>
            <a:ext cx="4989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21325E"/>
                </a:solidFill>
                <a:latin typeface="Futura bk"/>
              </a:rPr>
              <a:t>SECTION TITLE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907550-3236-4397-B822-9D4838C09913}"/>
              </a:ext>
            </a:extLst>
          </p:cNvPr>
          <p:cNvSpPr txBox="1"/>
          <p:nvPr userDrawn="1"/>
        </p:nvSpPr>
        <p:spPr>
          <a:xfrm>
            <a:off x="159691" y="6571280"/>
            <a:ext cx="32975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Source Sans Pro" panose="020B0503030403020204" pitchFamily="34" charset="77"/>
              </a:rPr>
              <a:t>© IAB Europe </a:t>
            </a:r>
          </a:p>
        </p:txBody>
      </p:sp>
    </p:spTree>
    <p:extLst>
      <p:ext uri="{BB962C8B-B14F-4D97-AF65-F5344CB8AC3E}">
        <p14:creationId xmlns:p14="http://schemas.microsoft.com/office/powerpoint/2010/main" val="2340500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21FAC2AD-158A-4228-B25D-2506B9C312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072979" cy="686673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1CA5E89-07B9-40FA-BCF7-307260AEA58B}"/>
              </a:ext>
            </a:extLst>
          </p:cNvPr>
          <p:cNvSpPr txBox="1"/>
          <p:nvPr userDrawn="1"/>
        </p:nvSpPr>
        <p:spPr>
          <a:xfrm>
            <a:off x="6578353" y="2905780"/>
            <a:ext cx="4989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21325E"/>
                </a:solidFill>
                <a:latin typeface="Futura bk"/>
              </a:rPr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405060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white background with black and white clouds&#10;&#10;Description automatically generated with medium confidence">
            <a:extLst>
              <a:ext uri="{FF2B5EF4-FFF2-40B4-BE49-F238E27FC236}">
                <a16:creationId xmlns:a16="http://schemas.microsoft.com/office/drawing/2014/main" id="{96F80755-4D5B-CBD5-6E9E-5AB0933090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047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white diagonally striped arrow&#10;&#10;Description automatically generated with medium confidence">
            <a:extLst>
              <a:ext uri="{FF2B5EF4-FFF2-40B4-BE49-F238E27FC236}">
                <a16:creationId xmlns:a16="http://schemas.microsoft.com/office/drawing/2014/main" id="{7E3B4621-971B-2994-990D-CEBFCEEC18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69A531E-7789-A922-8DE5-D756F2A7D036}"/>
              </a:ext>
            </a:extLst>
          </p:cNvPr>
          <p:cNvSpPr txBox="1"/>
          <p:nvPr userDrawn="1"/>
        </p:nvSpPr>
        <p:spPr>
          <a:xfrm>
            <a:off x="6578353" y="2905780"/>
            <a:ext cx="4989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21325E"/>
                </a:solidFill>
                <a:latin typeface="Futura bk"/>
              </a:rPr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190627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04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BFF4F-DE79-456A-8467-ADC1B3652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395" y="809008"/>
            <a:ext cx="10515600" cy="618473"/>
          </a:xfrm>
        </p:spPr>
        <p:txBody>
          <a:bodyPr>
            <a:normAutofit/>
          </a:bodyPr>
          <a:lstStyle>
            <a:lvl1pPr>
              <a:defRPr sz="3200">
                <a:solidFill>
                  <a:srgbClr val="6D1AF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Graph slide</a:t>
            </a:r>
            <a:endParaRPr lang="en-GB" dirty="0"/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64B6C3B3-20AD-48C3-B217-E9DB91C851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7761" y="5913831"/>
            <a:ext cx="954548" cy="7961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393E6B-BF8D-4C05-B2FF-F4D70BA21461}"/>
              </a:ext>
            </a:extLst>
          </p:cNvPr>
          <p:cNvSpPr txBox="1"/>
          <p:nvPr userDrawn="1"/>
        </p:nvSpPr>
        <p:spPr>
          <a:xfrm>
            <a:off x="159691" y="6571280"/>
            <a:ext cx="32975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Source Sans Pro" panose="020B0503030403020204" pitchFamily="34" charset="77"/>
              </a:rPr>
              <a:t>© IAB Europe </a:t>
            </a:r>
          </a:p>
        </p:txBody>
      </p:sp>
      <p:pic>
        <p:nvPicPr>
          <p:cNvPr id="3" name="Picture 2" descr="A blue and purple text on a black background&#10;&#10;Description automatically generated">
            <a:extLst>
              <a:ext uri="{FF2B5EF4-FFF2-40B4-BE49-F238E27FC236}">
                <a16:creationId xmlns:a16="http://schemas.microsoft.com/office/drawing/2014/main" id="{EFB2B1FD-0094-A34C-5912-2F3808F50F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100" y="-60943"/>
            <a:ext cx="1405467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375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43559FF-EDBD-BE48-9558-D4167CCDBD0E}"/>
              </a:ext>
            </a:extLst>
          </p:cNvPr>
          <p:cNvCxnSpPr>
            <a:cxnSpLocks/>
            <a:endCxn id="8" idx="2"/>
          </p:cNvCxnSpPr>
          <p:nvPr userDrawn="1"/>
        </p:nvCxnSpPr>
        <p:spPr>
          <a:xfrm>
            <a:off x="0" y="952423"/>
            <a:ext cx="11213042" cy="4224"/>
          </a:xfrm>
          <a:prstGeom prst="line">
            <a:avLst/>
          </a:prstGeom>
          <a:ln w="28575">
            <a:solidFill>
              <a:srgbClr val="DE4A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ED06CB52-4419-AC40-B65E-289E60B7F47C}"/>
              </a:ext>
            </a:extLst>
          </p:cNvPr>
          <p:cNvSpPr/>
          <p:nvPr userDrawn="1"/>
        </p:nvSpPr>
        <p:spPr>
          <a:xfrm>
            <a:off x="11213042" y="836536"/>
            <a:ext cx="255722" cy="240222"/>
          </a:xfrm>
          <a:prstGeom prst="ellipse">
            <a:avLst/>
          </a:prstGeom>
          <a:solidFill>
            <a:srgbClr val="DE4A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381C4EA-745F-7048-A964-57C739C9E3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5763" y="236541"/>
            <a:ext cx="8224837" cy="547688"/>
          </a:xfrm>
        </p:spPr>
        <p:txBody>
          <a:bodyPr/>
          <a:lstStyle>
            <a:lvl1pPr marL="0" indent="0">
              <a:buNone/>
              <a:defRPr sz="3200"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6EA3F06-E855-7B4A-81FC-5657F5BE0C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5762" y="1060454"/>
            <a:ext cx="10968037" cy="38830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77"/>
              </a:defRPr>
            </a:lvl1pPr>
          </a:lstStyle>
          <a:p>
            <a:pPr lvl="0"/>
            <a:r>
              <a:rPr lang="en-US" dirty="0"/>
              <a:t>Content</a:t>
            </a:r>
          </a:p>
        </p:txBody>
      </p:sp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FB35A58C-9F23-E9E4-F8F9-A0FE2B0B07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7761" y="5913831"/>
            <a:ext cx="954548" cy="79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16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7C21B-8BC7-3045-A360-3E8CA5549B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CAB4B0-2470-A44C-BBE5-6E4CB8FC85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E24AF-CDE1-4641-96D7-8768CE150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1E7A2-C05D-2342-B8E4-92FDBD3E7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8C1C7-C7C0-AF4F-BBA4-02483AB06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924C-4B24-9F46-BDD0-77461719706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73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9801A-ACB3-6D43-8DD8-6280006E5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68ACB-059C-EE4E-815D-52B7B2CDF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5BDA1-5C7A-174A-9077-300D876A3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8A212-7912-F540-BBDB-BF3477E16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F05D4-A00F-C542-89EE-6B13FF7C5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924C-4B24-9F46-BDD0-77461719706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456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CE19D-6A51-F14E-83DD-96F70E8EE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F72371-F277-4F4B-8FFA-EF0F6BF4D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C1EA35-67FA-3E42-AED8-D6F873BAC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074AEE-9B3B-F44E-A3ED-3372ED180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4C3508-1285-E64F-9AED-0C476B08A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924C-4B24-9F46-BDD0-77461719706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89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03B6E-E69D-A148-8B07-A13D580B9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2A003-2F1B-8544-A967-8D9AAA080D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1B107-5FA2-F34D-9E14-CBFAE6894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248AD3-F68A-834C-957C-1DBE9D352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E296A9-F2CC-2841-B83A-613B7CD51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52405A-D297-7640-8C98-513453D17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924C-4B24-9F46-BDD0-77461719706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099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472B3-D58D-D947-9654-0E4AC84D6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F4CDFE-5629-0F40-B112-7B78D5D81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94F1DB-A5BC-5A4F-871A-F6500E1DA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88F89D-B4F2-4843-BB94-485100B50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924C-4B24-9F46-BDD0-77461719706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96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D9B354-9978-4B4B-97E3-6AD722C85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245A4A-7DC2-5247-A546-19B70CD5B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309F0-0D1D-C74E-BA52-803A80E8B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924C-4B24-9F46-BDD0-77461719706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5496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7F8E5-86EF-0C49-B21D-33F8CEDFA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52CDC-219B-CE41-9B04-0CA54C482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C0D2F2-C150-B844-BCD8-0AF190D118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E9FE6B-7C1D-E541-9505-7FBBA501C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844882-3266-764F-BD68-45A329B50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E455DC-0521-DD46-9324-20C8D4072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924C-4B24-9F46-BDD0-77461719706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11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47230-B56F-4248-8941-045268F3A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97A696-8F5A-1A40-BCE0-C4942C22A6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682ACB-D16B-AA48-A6BD-222012F0B4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92228-7FD6-3341-B11A-A827E806E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A30353-ECFE-354F-B2E0-3959EEB0E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CF351D-E093-CE4A-834B-B6BC33740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924C-4B24-9F46-BDD0-77461719706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2314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33CE1-3432-E849-B35C-68DE065AA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BDAAB4-FD57-944C-85D9-D698FC5B0E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217A3D-EC9E-474B-8F48-985F99A1A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69E08-3EF7-FB4A-9E60-F577346CF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443DC-335B-C543-A2AC-E80296246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924C-4B24-9F46-BDD0-77461719706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6485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2CA376-13B9-B140-8E74-BF0D8EE43B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0D241C-2252-6D47-AEC0-FD5BC8ECFA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82763-3D61-7444-9BA6-3888C492B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4F118-FBE6-4547-BA48-2EDF4B639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D5015F-C2F0-FF4B-B7CF-0F4430AF4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924C-4B24-9F46-BDD0-77461719706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6711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DDE4D-875F-E54D-B985-530C1E1AC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9A367B-02D1-1A44-80A2-EFB25380B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063600-DDE3-5A46-A9E6-9BEFE3455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CAD6B0-C7D9-CE4E-8FEF-9BE78DBE5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924C-4B24-9F46-BDD0-77461719706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412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A02AC5-2250-4DC4-8483-34E349C7E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4A4E1-5F26-4DCF-88CD-B3870092F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16B4E4-E274-49C3-A41E-2D877B6AEE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4D368-23AB-4710-80E1-F177836861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03CC0C-B87F-46EB-9252-2F1B0C9874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09AB8-C508-43E5-A03A-4AF9BDEA7C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679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707" r:id="rId7"/>
    <p:sldLayoutId id="2147483708" r:id="rId8"/>
    <p:sldLayoutId id="2147483709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9BA7D1-937D-2A4F-89DC-222131584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2A870A-ED62-E449-B96C-BFCF4BCB3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CF984-1811-DA46-9C70-B1BA18D5B2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E46A0-BF06-C641-93DA-5982B402E9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5AB674-1AC6-BE46-BAF4-89F6B4CED3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F924C-4B24-9F46-BDD0-77461719706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96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22B051-F428-E195-343A-D3AE7446D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</a:t>
            </a:fld>
            <a:endParaRPr lang="en-US"/>
          </a:p>
        </p:txBody>
      </p:sp>
      <p:pic>
        <p:nvPicPr>
          <p:cNvPr id="5" name="Picture 4" descr="A diagram of a product&#10;&#10;AI-generated content may be incorrect.">
            <a:extLst>
              <a:ext uri="{FF2B5EF4-FFF2-40B4-BE49-F238E27FC236}">
                <a16:creationId xmlns:a16="http://schemas.microsoft.com/office/drawing/2014/main" id="{E3999090-4635-8D74-1C2F-314F44A74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" y="0"/>
            <a:ext cx="12196735" cy="687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593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4A93F54-40B4-5D56-A08C-60A9EC417336}"/>
              </a:ext>
            </a:extLst>
          </p:cNvPr>
          <p:cNvSpPr/>
          <p:nvPr/>
        </p:nvSpPr>
        <p:spPr>
          <a:xfrm>
            <a:off x="9864566" y="4137305"/>
            <a:ext cx="237507" cy="201410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6EBE34-F5C3-CA4E-6AA3-6BA4848BFE2C}"/>
              </a:ext>
            </a:extLst>
          </p:cNvPr>
          <p:cNvSpPr/>
          <p:nvPr/>
        </p:nvSpPr>
        <p:spPr>
          <a:xfrm>
            <a:off x="9518068" y="4137306"/>
            <a:ext cx="237507" cy="201410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7884F4-7479-1F31-F4FE-7E85B5FC09E3}"/>
              </a:ext>
            </a:extLst>
          </p:cNvPr>
          <p:cNvSpPr/>
          <p:nvPr/>
        </p:nvSpPr>
        <p:spPr>
          <a:xfrm>
            <a:off x="8477001" y="4137307"/>
            <a:ext cx="237507" cy="201410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C3DA52-E867-9E1B-BEF9-C2D9ABC90AF7}"/>
              </a:ext>
            </a:extLst>
          </p:cNvPr>
          <p:cNvSpPr/>
          <p:nvPr/>
        </p:nvSpPr>
        <p:spPr>
          <a:xfrm>
            <a:off x="7433953" y="4137308"/>
            <a:ext cx="237507" cy="201410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A12028-D559-E05B-168A-0F3C0FDB5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>
                <a:latin typeface="Arial" panose="020B0604020202020204" pitchFamily="34" charset="0"/>
                <a:cs typeface="Arial" panose="020B0604020202020204" pitchFamily="34" charset="0"/>
              </a:rPr>
              <a:t>Power of 3: Baltics combined are between Portugal &amp; Greece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320CE17-C1E9-A3ED-A6D5-075EE74A8C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697016"/>
              </p:ext>
            </p:extLst>
          </p:nvPr>
        </p:nvGraphicFramePr>
        <p:xfrm>
          <a:off x="242888" y="1473200"/>
          <a:ext cx="11110912" cy="4703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FD1F04F-A1C1-5479-2DB7-C076AAA304B8}"/>
              </a:ext>
            </a:extLst>
          </p:cNvPr>
          <p:cNvCxnSpPr>
            <a:cxnSpLocks/>
          </p:cNvCxnSpPr>
          <p:nvPr/>
        </p:nvCxnSpPr>
        <p:spPr>
          <a:xfrm flipH="1">
            <a:off x="388418" y="2669023"/>
            <a:ext cx="323681" cy="2142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ACF12A1-D0F9-328E-54B5-14EA33D7D284}"/>
              </a:ext>
            </a:extLst>
          </p:cNvPr>
          <p:cNvCxnSpPr>
            <a:cxnSpLocks/>
          </p:cNvCxnSpPr>
          <p:nvPr/>
        </p:nvCxnSpPr>
        <p:spPr>
          <a:xfrm flipH="1">
            <a:off x="387070" y="2529167"/>
            <a:ext cx="323681" cy="2142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F0D7796-C91D-6887-014D-772BC3AE6FB0}"/>
              </a:ext>
            </a:extLst>
          </p:cNvPr>
          <p:cNvSpPr/>
          <p:nvPr/>
        </p:nvSpPr>
        <p:spPr>
          <a:xfrm rot="19612747">
            <a:off x="79817" y="2663353"/>
            <a:ext cx="938186" cy="102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kern="12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88ACB7-FEB7-A637-B579-05C3B434D596}"/>
              </a:ext>
            </a:extLst>
          </p:cNvPr>
          <p:cNvSpPr txBox="1"/>
          <p:nvPr/>
        </p:nvSpPr>
        <p:spPr>
          <a:xfrm rot="16200000">
            <a:off x="11700" y="2123523"/>
            <a:ext cx="10744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>
                <a:latin typeface="Arial" panose="020B0604020202020204" pitchFamily="34" charset="0"/>
                <a:cs typeface="Arial" panose="020B0604020202020204" pitchFamily="34" charset="0"/>
              </a:rPr>
              <a:t>41,159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623EDD-50B4-44B1-BFF2-E97961A5DA31}"/>
              </a:ext>
            </a:extLst>
          </p:cNvPr>
          <p:cNvSpPr txBox="1"/>
          <p:nvPr/>
        </p:nvSpPr>
        <p:spPr>
          <a:xfrm>
            <a:off x="243394" y="6386741"/>
            <a:ext cx="108564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>
                <a:latin typeface="Arial" panose="020B0604020202020204" pitchFamily="34" charset="0"/>
                <a:cs typeface="Arial" panose="020B0604020202020204" pitchFamily="34" charset="0"/>
              </a:rPr>
              <a:t>Note: All data in constant 2023 EUR. </a:t>
            </a:r>
          </a:p>
        </p:txBody>
      </p:sp>
    </p:spTree>
    <p:extLst>
      <p:ext uri="{BB962C8B-B14F-4D97-AF65-F5344CB8AC3E}">
        <p14:creationId xmlns:p14="http://schemas.microsoft.com/office/powerpoint/2010/main" val="1423129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104C7-898E-3057-68A8-143F321AA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>
                <a:latin typeface="Arial" panose="020B0604020202020204" pitchFamily="34" charset="0"/>
                <a:cs typeface="Arial" panose="020B0604020202020204" pitchFamily="34" charset="0"/>
              </a:rPr>
              <a:t>On a per capita basis, Baltic digital ad markets are more developed than other markets in the East of Europe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F7F5B3C6-0461-BA4D-A271-9BE4AFFE72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9395490"/>
              </p:ext>
            </p:extLst>
          </p:nvPr>
        </p:nvGraphicFramePr>
        <p:xfrm>
          <a:off x="643466" y="1287157"/>
          <a:ext cx="10837333" cy="5207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145F9D-B754-A34C-49FF-DCAF4B480E91}"/>
              </a:ext>
            </a:extLst>
          </p:cNvPr>
          <p:cNvSpPr txBox="1"/>
          <p:nvPr/>
        </p:nvSpPr>
        <p:spPr>
          <a:xfrm>
            <a:off x="4206308" y="6494463"/>
            <a:ext cx="3779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Digital ad spend per capita (adjusted for PPP)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B7AC1B-40D4-F266-14EE-3053C4238C73}"/>
              </a:ext>
            </a:extLst>
          </p:cNvPr>
          <p:cNvSpPr txBox="1"/>
          <p:nvPr/>
        </p:nvSpPr>
        <p:spPr>
          <a:xfrm rot="16200000">
            <a:off x="-738032" y="3466204"/>
            <a:ext cx="22398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Digital ad growth 2024 (YoY)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D1EFE4-1196-61A9-077A-0D07FAB34859}"/>
              </a:ext>
            </a:extLst>
          </p:cNvPr>
          <p:cNvCxnSpPr>
            <a:cxnSpLocks/>
          </p:cNvCxnSpPr>
          <p:nvPr/>
        </p:nvCxnSpPr>
        <p:spPr>
          <a:xfrm>
            <a:off x="1040505" y="3714619"/>
            <a:ext cx="10440294" cy="0"/>
          </a:xfrm>
          <a:prstGeom prst="line">
            <a:avLst/>
          </a:prstGeom>
          <a:ln w="12700">
            <a:solidFill>
              <a:srgbClr val="DE4AC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33FE93-2DD7-1D60-3AB2-9D6C2C7DB310}"/>
              </a:ext>
            </a:extLst>
          </p:cNvPr>
          <p:cNvCxnSpPr>
            <a:cxnSpLocks/>
          </p:cNvCxnSpPr>
          <p:nvPr/>
        </p:nvCxnSpPr>
        <p:spPr>
          <a:xfrm flipV="1">
            <a:off x="3775667" y="1414986"/>
            <a:ext cx="0" cy="4774536"/>
          </a:xfrm>
          <a:prstGeom prst="line">
            <a:avLst/>
          </a:prstGeom>
          <a:ln w="12700">
            <a:solidFill>
              <a:srgbClr val="DE4AC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6DDE59F-CD6D-8EAD-B9D9-FCE0C6EAD9CA}"/>
              </a:ext>
            </a:extLst>
          </p:cNvPr>
          <p:cNvSpPr txBox="1"/>
          <p:nvPr/>
        </p:nvSpPr>
        <p:spPr>
          <a:xfrm>
            <a:off x="10433037" y="3468398"/>
            <a:ext cx="17589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growth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922315-8AEF-96F6-9FD8-9A68D1825B1D}"/>
              </a:ext>
            </a:extLst>
          </p:cNvPr>
          <p:cNvSpPr txBox="1"/>
          <p:nvPr/>
        </p:nvSpPr>
        <p:spPr>
          <a:xfrm rot="16200000">
            <a:off x="2592686" y="2023049"/>
            <a:ext cx="20590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Ad Spend per Capita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6A99419-0720-79AE-88E2-302AC73545C6}"/>
              </a:ext>
            </a:extLst>
          </p:cNvPr>
          <p:cNvSpPr txBox="1"/>
          <p:nvPr/>
        </p:nvSpPr>
        <p:spPr>
          <a:xfrm>
            <a:off x="243394" y="6386741"/>
            <a:ext cx="108564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>
                <a:latin typeface="Arial" panose="020B0604020202020204" pitchFamily="34" charset="0"/>
                <a:cs typeface="Arial" panose="020B0604020202020204" pitchFamily="34" charset="0"/>
              </a:rPr>
              <a:t>Note: Excludes Turkey as no meaningful analysis possible. </a:t>
            </a:r>
          </a:p>
        </p:txBody>
      </p:sp>
    </p:spTree>
    <p:extLst>
      <p:ext uri="{BB962C8B-B14F-4D97-AF65-F5344CB8AC3E}">
        <p14:creationId xmlns:p14="http://schemas.microsoft.com/office/powerpoint/2010/main" val="2930985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EAC49-5948-A364-6DBD-A371DFB7A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>
                <a:latin typeface="Arial" panose="020B0604020202020204" pitchFamily="34" charset="0"/>
                <a:cs typeface="Arial" panose="020B0604020202020204" pitchFamily="34" charset="0"/>
              </a:rPr>
              <a:t>Baltics overindex on classic display &amp; classifieds, signalling potential for market transformation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BC4599F-7876-BA2F-EEC5-3ADDA5E1EC68}"/>
              </a:ext>
            </a:extLst>
          </p:cNvPr>
          <p:cNvGraphicFramePr>
            <a:graphicFrameLocks/>
          </p:cNvGraphicFramePr>
          <p:nvPr/>
        </p:nvGraphicFramePr>
        <p:xfrm>
          <a:off x="243394" y="1287157"/>
          <a:ext cx="11110405" cy="4911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C66AF80-0995-D3DD-D4C6-8B748DD85EF9}"/>
              </a:ext>
            </a:extLst>
          </p:cNvPr>
          <p:cNvSpPr txBox="1"/>
          <p:nvPr/>
        </p:nvSpPr>
        <p:spPr>
          <a:xfrm>
            <a:off x="243394" y="6386741"/>
            <a:ext cx="108564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>
                <a:latin typeface="Arial" panose="020B0604020202020204" pitchFamily="34" charset="0"/>
                <a:cs typeface="Arial" panose="020B0604020202020204" pitchFamily="34" charset="0"/>
              </a:rPr>
              <a:t>Note: Indiviudual categories cannot be summed to a 100% due to double counting (e.g. video, social video, non-social video)</a:t>
            </a:r>
          </a:p>
        </p:txBody>
      </p:sp>
    </p:spTree>
    <p:extLst>
      <p:ext uri="{BB962C8B-B14F-4D97-AF65-F5344CB8AC3E}">
        <p14:creationId xmlns:p14="http://schemas.microsoft.com/office/powerpoint/2010/main" val="4237563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99A62-BBAE-B76F-C4FD-76E608146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>
                <a:latin typeface="Arial" panose="020B0604020202020204" pitchFamily="34" charset="0"/>
                <a:cs typeface="Arial" panose="020B0604020202020204" pitchFamily="34" charset="0"/>
              </a:rPr>
              <a:t>Video channels are the key growth drivers in the Baltics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DF21D51-4943-4A69-72A5-EBDF37B6F7B0}"/>
              </a:ext>
            </a:extLst>
          </p:cNvPr>
          <p:cNvGraphicFramePr>
            <a:graphicFrameLocks/>
          </p:cNvGraphicFramePr>
          <p:nvPr/>
        </p:nvGraphicFramePr>
        <p:xfrm>
          <a:off x="243394" y="1472540"/>
          <a:ext cx="11110404" cy="4690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B5B7D92-83C3-07EE-1A04-45833DDDB4D6}"/>
              </a:ext>
            </a:extLst>
          </p:cNvPr>
          <p:cNvCxnSpPr>
            <a:cxnSpLocks/>
          </p:cNvCxnSpPr>
          <p:nvPr/>
        </p:nvCxnSpPr>
        <p:spPr>
          <a:xfrm>
            <a:off x="5507511" y="1876301"/>
            <a:ext cx="0" cy="4070879"/>
          </a:xfrm>
          <a:prstGeom prst="line">
            <a:avLst/>
          </a:prstGeom>
          <a:ln w="28575">
            <a:solidFill>
              <a:srgbClr val="DE4AC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C6B702C-D2E8-94E5-7E7D-775A6FD316E2}"/>
              </a:ext>
            </a:extLst>
          </p:cNvPr>
          <p:cNvSpPr txBox="1"/>
          <p:nvPr/>
        </p:nvSpPr>
        <p:spPr>
          <a:xfrm>
            <a:off x="5507511" y="5385460"/>
            <a:ext cx="1855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Baltics digital ad market growth</a:t>
            </a:r>
          </a:p>
        </p:txBody>
      </p:sp>
    </p:spTree>
    <p:extLst>
      <p:ext uri="{BB962C8B-B14F-4D97-AF65-F5344CB8AC3E}">
        <p14:creationId xmlns:p14="http://schemas.microsoft.com/office/powerpoint/2010/main" val="110880259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D1AFE"/>
      </a:accent1>
      <a:accent2>
        <a:srgbClr val="21325E"/>
      </a:accent2>
      <a:accent3>
        <a:srgbClr val="3C3C3B"/>
      </a:accent3>
      <a:accent4>
        <a:srgbClr val="8E94FE"/>
      </a:accent4>
      <a:accent5>
        <a:srgbClr val="74DEFF"/>
      </a:accent5>
      <a:accent6>
        <a:srgbClr val="DE4AC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16480</TotalTime>
  <Words>195</Words>
  <Application>Microsoft Macintosh PowerPoint</Application>
  <PresentationFormat>Widescreen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Calibri</vt:lpstr>
      <vt:lpstr>Calibri Light</vt:lpstr>
      <vt:lpstr>Futura bk</vt:lpstr>
      <vt:lpstr>Futura Medium</vt:lpstr>
      <vt:lpstr>Open Sans</vt:lpstr>
      <vt:lpstr>Source Sans Pro</vt:lpstr>
      <vt:lpstr>1_Office Theme</vt:lpstr>
      <vt:lpstr>Custom Design</vt:lpstr>
      <vt:lpstr>PowerPoint Presentation</vt:lpstr>
      <vt:lpstr>Power of 3: Baltics combined are between Portugal &amp; Greece</vt:lpstr>
      <vt:lpstr>On a per capita basis, Baltic digital ad markets are more developed than other markets in the East of Europe</vt:lpstr>
      <vt:lpstr>Baltics overindex on classic display &amp; classifieds, signalling potential for market transformation</vt:lpstr>
      <vt:lpstr>Video channels are the key growth drivers in the Baltics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Moritz Knapp</dc:creator>
  <cp:lastModifiedBy>Danielius Mironas</cp:lastModifiedBy>
  <cp:revision>242</cp:revision>
  <dcterms:created xsi:type="dcterms:W3CDTF">2021-05-25T07:05:34Z</dcterms:created>
  <dcterms:modified xsi:type="dcterms:W3CDTF">2025-06-04T10:00:55Z</dcterms:modified>
</cp:coreProperties>
</file>