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6" r:id="rId1"/>
    <p:sldMasterId id="2147483898" r:id="rId2"/>
  </p:sldMasterIdLst>
  <p:notesMasterIdLst>
    <p:notesMasterId r:id="rId26"/>
  </p:notesMasterIdLst>
  <p:handoutMasterIdLst>
    <p:handoutMasterId r:id="rId27"/>
  </p:handoutMasterIdLst>
  <p:sldIdLst>
    <p:sldId id="592" r:id="rId3"/>
    <p:sldId id="2147479555" r:id="rId4"/>
    <p:sldId id="2147479561" r:id="rId5"/>
    <p:sldId id="2147479556" r:id="rId6"/>
    <p:sldId id="672" r:id="rId7"/>
    <p:sldId id="2147479566" r:id="rId8"/>
    <p:sldId id="2147479562" r:id="rId9"/>
    <p:sldId id="675" r:id="rId10"/>
    <p:sldId id="703" r:id="rId11"/>
    <p:sldId id="2147479567" r:id="rId12"/>
    <p:sldId id="2147479563" r:id="rId13"/>
    <p:sldId id="403" r:id="rId14"/>
    <p:sldId id="686" r:id="rId15"/>
    <p:sldId id="2147479568" r:id="rId16"/>
    <p:sldId id="2147479564" r:id="rId17"/>
    <p:sldId id="728" r:id="rId18"/>
    <p:sldId id="747" r:id="rId19"/>
    <p:sldId id="734" r:id="rId20"/>
    <p:sldId id="749" r:id="rId21"/>
    <p:sldId id="2147479569" r:id="rId22"/>
    <p:sldId id="752" r:id="rId23"/>
    <p:sldId id="2147479570" r:id="rId24"/>
    <p:sldId id="748" r:id="rId25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71E1C30-327A-4C81-91F5-4FCC0C34DEC5}">
          <p14:sldIdLst>
            <p14:sldId id="592"/>
            <p14:sldId id="2147479555"/>
            <p14:sldId id="2147479561"/>
            <p14:sldId id="2147479556"/>
            <p14:sldId id="672"/>
            <p14:sldId id="2147479566"/>
            <p14:sldId id="2147479562"/>
            <p14:sldId id="675"/>
            <p14:sldId id="703"/>
            <p14:sldId id="2147479567"/>
            <p14:sldId id="2147479563"/>
            <p14:sldId id="403"/>
            <p14:sldId id="686"/>
            <p14:sldId id="2147479568"/>
            <p14:sldId id="2147479564"/>
            <p14:sldId id="728"/>
            <p14:sldId id="747"/>
            <p14:sldId id="734"/>
            <p14:sldId id="749"/>
            <p14:sldId id="2147479569"/>
            <p14:sldId id="752"/>
            <p14:sldId id="2147479570"/>
          </p14:sldIdLst>
        </p14:section>
        <p14:section name="End" id="{78C87AAA-FCA9-4376-B067-0D88904CB670}">
          <p14:sldIdLst>
            <p14:sldId id="74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C18F1E-0691-4093-3D84-517F060E1959}" name="Craddock, Peter" initials="CP" userId="S::Craddock@khlaw.com::0fa90fd7-89c8-40da-add8-bfe705bb612a" providerId="AD"/>
  <p188:author id="{0FA11BA8-73F7-AA55-99AF-EC5F95674B2D}" name="d'Hoop de Synghem, Isaline" initials="ddSI" userId="S::dhoop@khlaw.com::e76f2ae2-ad21-4ad0-a15b-e2514f86e18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ECFC"/>
    <a:srgbClr val="05769E"/>
    <a:srgbClr val="FFFFFF"/>
    <a:srgbClr val="047E3D"/>
    <a:srgbClr val="046C36"/>
    <a:srgbClr val="6CB44C"/>
    <a:srgbClr val="99C981"/>
    <a:srgbClr val="03552A"/>
    <a:srgbClr val="E6FEF1"/>
    <a:srgbClr val="C6E1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2313D0-549D-4617-BAFA-6CF0DA2A25C5}" v="3458" dt="2025-06-02T17:46:23.878"/>
    <p1510:client id="{9739C133-D02F-4F61-A260-ECBA77EF4263}" v="412" dt="2025-06-02T16:29:59.0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5/10/relationships/revisionInfo" Target="revisionInfo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24962B5-40BC-4E03-8BFC-F550AB07B55F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D8810FDD-1EE6-4550-BB49-12BC27FCBD8E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2400"/>
            <a:t>Breyer </a:t>
          </a:r>
          <a:r>
            <a:rPr lang="en-US" sz="1800"/>
            <a:t>(19 October 2016, C‑582/14)</a:t>
          </a:r>
        </a:p>
      </dgm:t>
    </dgm:pt>
    <dgm:pt modelId="{ACE9A8CF-6A2F-4B91-9058-7A5E5328ABB0}" type="parTrans" cxnId="{18E81FE7-9B20-410E-ABF2-7026A919100F}">
      <dgm:prSet/>
      <dgm:spPr/>
      <dgm:t>
        <a:bodyPr/>
        <a:lstStyle/>
        <a:p>
          <a:endParaRPr lang="en-US"/>
        </a:p>
      </dgm:t>
    </dgm:pt>
    <dgm:pt modelId="{7B3106D2-C6DD-455A-A972-2D13BB243B16}" type="sibTrans" cxnId="{18E81FE7-9B20-410E-ABF2-7026A919100F}">
      <dgm:prSet/>
      <dgm:spPr/>
      <dgm:t>
        <a:bodyPr/>
        <a:lstStyle/>
        <a:p>
          <a:endParaRPr lang="en-US"/>
        </a:p>
      </dgm:t>
    </dgm:pt>
    <dgm:pt modelId="{669C7485-DE30-4A0F-9E48-E66DFFC24FB9}">
      <dgm:prSet phldrT="[Text]"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n-US"/>
            <a:t>Relative concept: information can be personal data from my perspective if I have </a:t>
          </a:r>
          <a:r>
            <a:rPr lang="en-US" b="1"/>
            <a:t>legal means</a:t>
          </a:r>
          <a:r>
            <a:rPr lang="en-US"/>
            <a:t> to obtain additional data enabling identification</a:t>
          </a:r>
        </a:p>
      </dgm:t>
    </dgm:pt>
    <dgm:pt modelId="{5E918BC4-F871-4300-8A38-74657792B49A}" type="parTrans" cxnId="{3064C249-BBE0-4C39-9CFC-40C3F8D13537}">
      <dgm:prSet/>
      <dgm:spPr/>
      <dgm:t>
        <a:bodyPr/>
        <a:lstStyle/>
        <a:p>
          <a:endParaRPr lang="en-US"/>
        </a:p>
      </dgm:t>
    </dgm:pt>
    <dgm:pt modelId="{45C2073B-AE4B-45BC-9D01-0710547B9991}" type="sibTrans" cxnId="{3064C249-BBE0-4C39-9CFC-40C3F8D13537}">
      <dgm:prSet/>
      <dgm:spPr/>
      <dgm:t>
        <a:bodyPr/>
        <a:lstStyle/>
        <a:p>
          <a:endParaRPr lang="en-US"/>
        </a:p>
      </dgm:t>
    </dgm:pt>
    <dgm:pt modelId="{F1A78922-E587-405F-8FC2-01916089D5AD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2400"/>
            <a:t>Scania </a:t>
          </a:r>
          <a:r>
            <a:rPr lang="en-US" sz="1800"/>
            <a:t>(9 November 2023, C-319/22)</a:t>
          </a:r>
        </a:p>
      </dgm:t>
    </dgm:pt>
    <dgm:pt modelId="{2C17F113-00FC-47B6-9D49-3542C0596E33}" type="parTrans" cxnId="{D85F845A-73E1-4E4F-A7EE-8FACA3933782}">
      <dgm:prSet/>
      <dgm:spPr/>
      <dgm:t>
        <a:bodyPr/>
        <a:lstStyle/>
        <a:p>
          <a:endParaRPr lang="en-US"/>
        </a:p>
      </dgm:t>
    </dgm:pt>
    <dgm:pt modelId="{BC04B2D2-65E3-4A2D-B5B0-E6B625DBD015}" type="sibTrans" cxnId="{D85F845A-73E1-4E4F-A7EE-8FACA3933782}">
      <dgm:prSet/>
      <dgm:spPr/>
      <dgm:t>
        <a:bodyPr/>
        <a:lstStyle/>
        <a:p>
          <a:endParaRPr lang="en-US"/>
        </a:p>
      </dgm:t>
    </dgm:pt>
    <dgm:pt modelId="{01CCF4B8-9E22-4330-9EB1-863AE67D5F9B}">
      <dgm:prSet phldrT="[Text]"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n-US" b="0" i="0">
              <a:effectLst/>
            </a:rPr>
            <a:t>Information that does not </a:t>
          </a:r>
          <a:r>
            <a:rPr lang="en-US" b="1" i="0">
              <a:effectLst/>
            </a:rPr>
            <a:t>in principle</a:t>
          </a:r>
          <a:r>
            <a:rPr lang="en-US" b="0" i="0">
              <a:effectLst/>
            </a:rPr>
            <a:t> constitute personal data vis-à-vis a party can still be </a:t>
          </a:r>
          <a:r>
            <a:rPr lang="en-US" b="1" i="0">
              <a:effectLst/>
            </a:rPr>
            <a:t>indirectly</a:t>
          </a:r>
          <a:r>
            <a:rPr lang="en-US" i="0">
              <a:effectLst/>
            </a:rPr>
            <a:t> personal data if that party sends it someone else who </a:t>
          </a:r>
          <a:r>
            <a:rPr lang="en-US" i="1">
              <a:effectLst/>
            </a:rPr>
            <a:t>is</a:t>
          </a:r>
          <a:r>
            <a:rPr lang="en-US">
              <a:effectLst/>
            </a:rPr>
            <a:t> able to link it to a natural person</a:t>
          </a:r>
          <a:endParaRPr lang="en-US"/>
        </a:p>
      </dgm:t>
    </dgm:pt>
    <dgm:pt modelId="{5BB5A42F-0698-4B8B-970B-C1276A1CB8FF}" type="parTrans" cxnId="{8F1474BE-3DBC-411F-BF4E-7EE4491277A5}">
      <dgm:prSet/>
      <dgm:spPr/>
      <dgm:t>
        <a:bodyPr/>
        <a:lstStyle/>
        <a:p>
          <a:endParaRPr lang="en-US"/>
        </a:p>
      </dgm:t>
    </dgm:pt>
    <dgm:pt modelId="{A349D8D1-BA55-4459-A272-D217E208F1A0}" type="sibTrans" cxnId="{8F1474BE-3DBC-411F-BF4E-7EE4491277A5}">
      <dgm:prSet/>
      <dgm:spPr/>
      <dgm:t>
        <a:bodyPr/>
        <a:lstStyle/>
        <a:p>
          <a:endParaRPr lang="en-US"/>
        </a:p>
      </dgm:t>
    </dgm:pt>
    <dgm:pt modelId="{8FAEA543-6E2A-4BBF-BED6-33DD330CF96F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sz="2400"/>
            <a:t>IAB Europe </a:t>
          </a:r>
          <a:r>
            <a:rPr lang="en-US" sz="1800"/>
            <a:t>(7 March 2024, C-604/22)</a:t>
          </a:r>
        </a:p>
      </dgm:t>
    </dgm:pt>
    <dgm:pt modelId="{5779F499-FF95-425E-AE9E-FA4323E10B9C}" type="parTrans" cxnId="{82830B69-F940-4DD9-B8F9-9FF415F7CCC9}">
      <dgm:prSet/>
      <dgm:spPr/>
      <dgm:t>
        <a:bodyPr/>
        <a:lstStyle/>
        <a:p>
          <a:endParaRPr lang="en-US"/>
        </a:p>
      </dgm:t>
    </dgm:pt>
    <dgm:pt modelId="{C494A753-F853-4A36-9441-0C8F7F755BBC}" type="sibTrans" cxnId="{82830B69-F940-4DD9-B8F9-9FF415F7CCC9}">
      <dgm:prSet/>
      <dgm:spPr/>
      <dgm:t>
        <a:bodyPr/>
        <a:lstStyle/>
        <a:p>
          <a:endParaRPr lang="en-US"/>
        </a:p>
      </dgm:t>
    </dgm:pt>
    <dgm:pt modelId="{A99C9694-6C36-477C-AC19-1948ACBB2ACC}">
      <dgm:prSet phldrT="[Text]"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n-US" b="0" i="0">
              <a:effectLst/>
            </a:rPr>
            <a:t>Importance of factual verifications</a:t>
          </a:r>
          <a:endParaRPr lang="en-US"/>
        </a:p>
      </dgm:t>
    </dgm:pt>
    <dgm:pt modelId="{C42D934F-59D3-46A7-8781-54884046D9CB}" type="parTrans" cxnId="{1FC4D9B4-FF27-44BA-8AE6-D3135A6E200C}">
      <dgm:prSet/>
      <dgm:spPr/>
      <dgm:t>
        <a:bodyPr/>
        <a:lstStyle/>
        <a:p>
          <a:endParaRPr lang="en-US"/>
        </a:p>
      </dgm:t>
    </dgm:pt>
    <dgm:pt modelId="{BF5839DD-A623-44FD-BA16-8E2B13D618AB}" type="sibTrans" cxnId="{1FC4D9B4-FF27-44BA-8AE6-D3135A6E200C}">
      <dgm:prSet/>
      <dgm:spPr/>
      <dgm:t>
        <a:bodyPr/>
        <a:lstStyle/>
        <a:p>
          <a:endParaRPr lang="en-US"/>
        </a:p>
      </dgm:t>
    </dgm:pt>
    <dgm:pt modelId="{A2BC3359-D909-425C-89DA-E5E8511FFF66}">
      <dgm:prSet/>
      <dgm:spPr>
        <a:ln>
          <a:solidFill>
            <a:schemeClr val="accent5">
              <a:lumMod val="60000"/>
              <a:lumOff val="40000"/>
            </a:schemeClr>
          </a:solidFill>
        </a:ln>
      </dgm:spPr>
      <dgm:t>
        <a:bodyPr/>
        <a:lstStyle/>
        <a:p>
          <a:pPr algn="just"/>
          <a:r>
            <a:rPr lang="en-US"/>
            <a:t>Consequences? Foreseeability?</a:t>
          </a:r>
        </a:p>
      </dgm:t>
    </dgm:pt>
    <dgm:pt modelId="{ABA0FC46-910D-4951-BBCD-A4112CA41B81}" type="parTrans" cxnId="{EBD33A34-4BCF-4C64-A90D-15ACCF6647A7}">
      <dgm:prSet/>
      <dgm:spPr/>
      <dgm:t>
        <a:bodyPr/>
        <a:lstStyle/>
        <a:p>
          <a:endParaRPr lang="en-US"/>
        </a:p>
      </dgm:t>
    </dgm:pt>
    <dgm:pt modelId="{E7D86251-1A03-45C0-A262-7EF386D65DBB}" type="sibTrans" cxnId="{EBD33A34-4BCF-4C64-A90D-15ACCF6647A7}">
      <dgm:prSet/>
      <dgm:spPr/>
      <dgm:t>
        <a:bodyPr/>
        <a:lstStyle/>
        <a:p>
          <a:endParaRPr lang="en-US"/>
        </a:p>
      </dgm:t>
    </dgm:pt>
    <dgm:pt modelId="{AA27ADB9-2276-46E7-8FAD-3D6820D8AD0B}" type="pres">
      <dgm:prSet presAssocID="{024962B5-40BC-4E03-8BFC-F550AB07B55F}" presName="linear" presStyleCnt="0">
        <dgm:presLayoutVars>
          <dgm:dir/>
          <dgm:animLvl val="lvl"/>
          <dgm:resizeHandles val="exact"/>
        </dgm:presLayoutVars>
      </dgm:prSet>
      <dgm:spPr/>
    </dgm:pt>
    <dgm:pt modelId="{13850370-41A1-42EC-8A40-17CC12C4CF62}" type="pres">
      <dgm:prSet presAssocID="{D8810FDD-1EE6-4550-BB49-12BC27FCBD8E}" presName="parentLin" presStyleCnt="0"/>
      <dgm:spPr/>
    </dgm:pt>
    <dgm:pt modelId="{A97D0D1A-73FC-4B7E-ADB8-BA4FE6C78CD9}" type="pres">
      <dgm:prSet presAssocID="{D8810FDD-1EE6-4550-BB49-12BC27FCBD8E}" presName="parentLeftMargin" presStyleLbl="node1" presStyleIdx="0" presStyleCnt="3"/>
      <dgm:spPr/>
    </dgm:pt>
    <dgm:pt modelId="{35C842C0-8662-45AA-8807-E4A835FDE8DA}" type="pres">
      <dgm:prSet presAssocID="{D8810FDD-1EE6-4550-BB49-12BC27FCBD8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0445943-3DD5-4BC4-B082-14486F60E78F}" type="pres">
      <dgm:prSet presAssocID="{D8810FDD-1EE6-4550-BB49-12BC27FCBD8E}" presName="negativeSpace" presStyleCnt="0"/>
      <dgm:spPr/>
    </dgm:pt>
    <dgm:pt modelId="{26FC6F3A-EDB4-475F-9ADD-1FB6F2996F86}" type="pres">
      <dgm:prSet presAssocID="{D8810FDD-1EE6-4550-BB49-12BC27FCBD8E}" presName="childText" presStyleLbl="conFgAcc1" presStyleIdx="0" presStyleCnt="3">
        <dgm:presLayoutVars>
          <dgm:bulletEnabled val="1"/>
        </dgm:presLayoutVars>
      </dgm:prSet>
      <dgm:spPr/>
    </dgm:pt>
    <dgm:pt modelId="{ABC6D765-ACEF-408D-9D68-A10341AF98AA}" type="pres">
      <dgm:prSet presAssocID="{7B3106D2-C6DD-455A-A972-2D13BB243B16}" presName="spaceBetweenRectangles" presStyleCnt="0"/>
      <dgm:spPr/>
    </dgm:pt>
    <dgm:pt modelId="{ABE02C41-47A0-4FDB-A3DE-89CAC9E61EBD}" type="pres">
      <dgm:prSet presAssocID="{F1A78922-E587-405F-8FC2-01916089D5AD}" presName="parentLin" presStyleCnt="0"/>
      <dgm:spPr/>
    </dgm:pt>
    <dgm:pt modelId="{29C30B2E-6AD8-4B31-8C49-1F4F9BD15301}" type="pres">
      <dgm:prSet presAssocID="{F1A78922-E587-405F-8FC2-01916089D5AD}" presName="parentLeftMargin" presStyleLbl="node1" presStyleIdx="0" presStyleCnt="3"/>
      <dgm:spPr/>
    </dgm:pt>
    <dgm:pt modelId="{AEED7208-EF97-4FC5-98D2-9B7FABB1A140}" type="pres">
      <dgm:prSet presAssocID="{F1A78922-E587-405F-8FC2-01916089D5A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F2A3FF3-1FFD-4A2D-9FCB-3528FB265239}" type="pres">
      <dgm:prSet presAssocID="{F1A78922-E587-405F-8FC2-01916089D5AD}" presName="negativeSpace" presStyleCnt="0"/>
      <dgm:spPr/>
    </dgm:pt>
    <dgm:pt modelId="{1F494B1F-A240-4EBF-9CE9-811162ED33E5}" type="pres">
      <dgm:prSet presAssocID="{F1A78922-E587-405F-8FC2-01916089D5AD}" presName="childText" presStyleLbl="conFgAcc1" presStyleIdx="1" presStyleCnt="3">
        <dgm:presLayoutVars>
          <dgm:bulletEnabled val="1"/>
        </dgm:presLayoutVars>
      </dgm:prSet>
      <dgm:spPr/>
    </dgm:pt>
    <dgm:pt modelId="{FCAD24CD-64CA-4461-A320-3E1D7F0B9656}" type="pres">
      <dgm:prSet presAssocID="{BC04B2D2-65E3-4A2D-B5B0-E6B625DBD015}" presName="spaceBetweenRectangles" presStyleCnt="0"/>
      <dgm:spPr/>
    </dgm:pt>
    <dgm:pt modelId="{DA10DCCE-9697-4601-A11C-F95BCDFFB86C}" type="pres">
      <dgm:prSet presAssocID="{8FAEA543-6E2A-4BBF-BED6-33DD330CF96F}" presName="parentLin" presStyleCnt="0"/>
      <dgm:spPr/>
    </dgm:pt>
    <dgm:pt modelId="{D11964A8-8FFC-41B4-910B-EDBE8C52A0F0}" type="pres">
      <dgm:prSet presAssocID="{8FAEA543-6E2A-4BBF-BED6-33DD330CF96F}" presName="parentLeftMargin" presStyleLbl="node1" presStyleIdx="1" presStyleCnt="3"/>
      <dgm:spPr/>
    </dgm:pt>
    <dgm:pt modelId="{380B4911-1010-416C-94A8-F130F6C044B3}" type="pres">
      <dgm:prSet presAssocID="{8FAEA543-6E2A-4BBF-BED6-33DD330CF96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E5AF5E7-91FA-41E6-8864-68278ECBD607}" type="pres">
      <dgm:prSet presAssocID="{8FAEA543-6E2A-4BBF-BED6-33DD330CF96F}" presName="negativeSpace" presStyleCnt="0"/>
      <dgm:spPr/>
    </dgm:pt>
    <dgm:pt modelId="{446540FC-2459-4515-8ECC-55DFD8AF75FE}" type="pres">
      <dgm:prSet presAssocID="{8FAEA543-6E2A-4BBF-BED6-33DD330CF96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6B22600-3FDC-42AA-A1DA-74250D4EDD05}" type="presOf" srcId="{D8810FDD-1EE6-4550-BB49-12BC27FCBD8E}" destId="{35C842C0-8662-45AA-8807-E4A835FDE8DA}" srcOrd="1" destOrd="0" presId="urn:microsoft.com/office/officeart/2005/8/layout/list1"/>
    <dgm:cxn modelId="{7CE19733-38E8-45C8-8E1F-F5B08876FE14}" type="presOf" srcId="{D8810FDD-1EE6-4550-BB49-12BC27FCBD8E}" destId="{A97D0D1A-73FC-4B7E-ADB8-BA4FE6C78CD9}" srcOrd="0" destOrd="0" presId="urn:microsoft.com/office/officeart/2005/8/layout/list1"/>
    <dgm:cxn modelId="{EBD33A34-4BCF-4C64-A90D-15ACCF6647A7}" srcId="{F1A78922-E587-405F-8FC2-01916089D5AD}" destId="{A2BC3359-D909-425C-89DA-E5E8511FFF66}" srcOrd="1" destOrd="0" parTransId="{ABA0FC46-910D-4951-BBCD-A4112CA41B81}" sibTransId="{E7D86251-1A03-45C0-A262-7EF386D65DBB}"/>
    <dgm:cxn modelId="{473D9B5E-4824-44C8-B7E0-446DD5DC014A}" type="presOf" srcId="{024962B5-40BC-4E03-8BFC-F550AB07B55F}" destId="{AA27ADB9-2276-46E7-8FAD-3D6820D8AD0B}" srcOrd="0" destOrd="0" presId="urn:microsoft.com/office/officeart/2005/8/layout/list1"/>
    <dgm:cxn modelId="{C5D29E67-A570-4653-B737-E5799C6A5737}" type="presOf" srcId="{F1A78922-E587-405F-8FC2-01916089D5AD}" destId="{29C30B2E-6AD8-4B31-8C49-1F4F9BD15301}" srcOrd="0" destOrd="0" presId="urn:microsoft.com/office/officeart/2005/8/layout/list1"/>
    <dgm:cxn modelId="{82830B69-F940-4DD9-B8F9-9FF415F7CCC9}" srcId="{024962B5-40BC-4E03-8BFC-F550AB07B55F}" destId="{8FAEA543-6E2A-4BBF-BED6-33DD330CF96F}" srcOrd="2" destOrd="0" parTransId="{5779F499-FF95-425E-AE9E-FA4323E10B9C}" sibTransId="{C494A753-F853-4A36-9441-0C8F7F755BBC}"/>
    <dgm:cxn modelId="{3064C249-BBE0-4C39-9CFC-40C3F8D13537}" srcId="{D8810FDD-1EE6-4550-BB49-12BC27FCBD8E}" destId="{669C7485-DE30-4A0F-9E48-E66DFFC24FB9}" srcOrd="0" destOrd="0" parTransId="{5E918BC4-F871-4300-8A38-74657792B49A}" sibTransId="{45C2073B-AE4B-45BC-9D01-0710547B9991}"/>
    <dgm:cxn modelId="{2727AA6D-03FE-445E-BFC7-889DEAFD21B7}" type="presOf" srcId="{A99C9694-6C36-477C-AC19-1948ACBB2ACC}" destId="{446540FC-2459-4515-8ECC-55DFD8AF75FE}" srcOrd="0" destOrd="0" presId="urn:microsoft.com/office/officeart/2005/8/layout/list1"/>
    <dgm:cxn modelId="{84D82970-3F7F-4973-9B14-9B81B35629EE}" type="presOf" srcId="{A2BC3359-D909-425C-89DA-E5E8511FFF66}" destId="{1F494B1F-A240-4EBF-9CE9-811162ED33E5}" srcOrd="0" destOrd="1" presId="urn:microsoft.com/office/officeart/2005/8/layout/list1"/>
    <dgm:cxn modelId="{D85F845A-73E1-4E4F-A7EE-8FACA3933782}" srcId="{024962B5-40BC-4E03-8BFC-F550AB07B55F}" destId="{F1A78922-E587-405F-8FC2-01916089D5AD}" srcOrd="1" destOrd="0" parTransId="{2C17F113-00FC-47B6-9D49-3542C0596E33}" sibTransId="{BC04B2D2-65E3-4A2D-B5B0-E6B625DBD015}"/>
    <dgm:cxn modelId="{2FADD086-6D50-4C6D-BDDD-BFE31D8BF118}" type="presOf" srcId="{01CCF4B8-9E22-4330-9EB1-863AE67D5F9B}" destId="{1F494B1F-A240-4EBF-9CE9-811162ED33E5}" srcOrd="0" destOrd="0" presId="urn:microsoft.com/office/officeart/2005/8/layout/list1"/>
    <dgm:cxn modelId="{A23C01A1-C83E-4005-83D2-8E5D9829B410}" type="presOf" srcId="{8FAEA543-6E2A-4BBF-BED6-33DD330CF96F}" destId="{380B4911-1010-416C-94A8-F130F6C044B3}" srcOrd="1" destOrd="0" presId="urn:microsoft.com/office/officeart/2005/8/layout/list1"/>
    <dgm:cxn modelId="{22DEFCAB-D396-49CA-A72E-AD90942F24FB}" type="presOf" srcId="{669C7485-DE30-4A0F-9E48-E66DFFC24FB9}" destId="{26FC6F3A-EDB4-475F-9ADD-1FB6F2996F86}" srcOrd="0" destOrd="0" presId="urn:microsoft.com/office/officeart/2005/8/layout/list1"/>
    <dgm:cxn modelId="{1FC4D9B4-FF27-44BA-8AE6-D3135A6E200C}" srcId="{8FAEA543-6E2A-4BBF-BED6-33DD330CF96F}" destId="{A99C9694-6C36-477C-AC19-1948ACBB2ACC}" srcOrd="0" destOrd="0" parTransId="{C42D934F-59D3-46A7-8781-54884046D9CB}" sibTransId="{BF5839DD-A623-44FD-BA16-8E2B13D618AB}"/>
    <dgm:cxn modelId="{8F1474BE-3DBC-411F-BF4E-7EE4491277A5}" srcId="{F1A78922-E587-405F-8FC2-01916089D5AD}" destId="{01CCF4B8-9E22-4330-9EB1-863AE67D5F9B}" srcOrd="0" destOrd="0" parTransId="{5BB5A42F-0698-4B8B-970B-C1276A1CB8FF}" sibTransId="{A349D8D1-BA55-4459-A272-D217E208F1A0}"/>
    <dgm:cxn modelId="{18E81FE7-9B20-410E-ABF2-7026A919100F}" srcId="{024962B5-40BC-4E03-8BFC-F550AB07B55F}" destId="{D8810FDD-1EE6-4550-BB49-12BC27FCBD8E}" srcOrd="0" destOrd="0" parTransId="{ACE9A8CF-6A2F-4B91-9058-7A5E5328ABB0}" sibTransId="{7B3106D2-C6DD-455A-A972-2D13BB243B16}"/>
    <dgm:cxn modelId="{A7A5EBF3-9E8E-4494-9AF5-E3BE91561BCB}" type="presOf" srcId="{8FAEA543-6E2A-4BBF-BED6-33DD330CF96F}" destId="{D11964A8-8FFC-41B4-910B-EDBE8C52A0F0}" srcOrd="0" destOrd="0" presId="urn:microsoft.com/office/officeart/2005/8/layout/list1"/>
    <dgm:cxn modelId="{2D6EA5F8-1BFA-487E-9608-2048AD409D29}" type="presOf" srcId="{F1A78922-E587-405F-8FC2-01916089D5AD}" destId="{AEED7208-EF97-4FC5-98D2-9B7FABB1A140}" srcOrd="1" destOrd="0" presId="urn:microsoft.com/office/officeart/2005/8/layout/list1"/>
    <dgm:cxn modelId="{B529901E-8226-4E1E-99B5-350ECAD5B8AA}" type="presParOf" srcId="{AA27ADB9-2276-46E7-8FAD-3D6820D8AD0B}" destId="{13850370-41A1-42EC-8A40-17CC12C4CF62}" srcOrd="0" destOrd="0" presId="urn:microsoft.com/office/officeart/2005/8/layout/list1"/>
    <dgm:cxn modelId="{A60C7151-9F14-4A16-A826-2EF58D9BD3FF}" type="presParOf" srcId="{13850370-41A1-42EC-8A40-17CC12C4CF62}" destId="{A97D0D1A-73FC-4B7E-ADB8-BA4FE6C78CD9}" srcOrd="0" destOrd="0" presId="urn:microsoft.com/office/officeart/2005/8/layout/list1"/>
    <dgm:cxn modelId="{AC92CE3D-8A71-4307-90E3-B857740D7D58}" type="presParOf" srcId="{13850370-41A1-42EC-8A40-17CC12C4CF62}" destId="{35C842C0-8662-45AA-8807-E4A835FDE8DA}" srcOrd="1" destOrd="0" presId="urn:microsoft.com/office/officeart/2005/8/layout/list1"/>
    <dgm:cxn modelId="{D9498758-A2E7-4D87-AC05-A0CB9AE5D746}" type="presParOf" srcId="{AA27ADB9-2276-46E7-8FAD-3D6820D8AD0B}" destId="{50445943-3DD5-4BC4-B082-14486F60E78F}" srcOrd="1" destOrd="0" presId="urn:microsoft.com/office/officeart/2005/8/layout/list1"/>
    <dgm:cxn modelId="{3BEA8137-52B9-4B9C-86E7-55495B74A5D3}" type="presParOf" srcId="{AA27ADB9-2276-46E7-8FAD-3D6820D8AD0B}" destId="{26FC6F3A-EDB4-475F-9ADD-1FB6F2996F86}" srcOrd="2" destOrd="0" presId="urn:microsoft.com/office/officeart/2005/8/layout/list1"/>
    <dgm:cxn modelId="{89F70BD5-65D4-4F13-9F2B-37A81F7FEB7B}" type="presParOf" srcId="{AA27ADB9-2276-46E7-8FAD-3D6820D8AD0B}" destId="{ABC6D765-ACEF-408D-9D68-A10341AF98AA}" srcOrd="3" destOrd="0" presId="urn:microsoft.com/office/officeart/2005/8/layout/list1"/>
    <dgm:cxn modelId="{28A3E43B-2EC9-43F5-816E-F6961F68ADCE}" type="presParOf" srcId="{AA27ADB9-2276-46E7-8FAD-3D6820D8AD0B}" destId="{ABE02C41-47A0-4FDB-A3DE-89CAC9E61EBD}" srcOrd="4" destOrd="0" presId="urn:microsoft.com/office/officeart/2005/8/layout/list1"/>
    <dgm:cxn modelId="{5A894138-B3EC-4986-9C5B-79597FF42783}" type="presParOf" srcId="{ABE02C41-47A0-4FDB-A3DE-89CAC9E61EBD}" destId="{29C30B2E-6AD8-4B31-8C49-1F4F9BD15301}" srcOrd="0" destOrd="0" presId="urn:microsoft.com/office/officeart/2005/8/layout/list1"/>
    <dgm:cxn modelId="{5851E3A2-7CFC-474D-AD84-45711EEB89DB}" type="presParOf" srcId="{ABE02C41-47A0-4FDB-A3DE-89CAC9E61EBD}" destId="{AEED7208-EF97-4FC5-98D2-9B7FABB1A140}" srcOrd="1" destOrd="0" presId="urn:microsoft.com/office/officeart/2005/8/layout/list1"/>
    <dgm:cxn modelId="{60AF3DBA-DFD7-4CE7-9245-46B3791881EB}" type="presParOf" srcId="{AA27ADB9-2276-46E7-8FAD-3D6820D8AD0B}" destId="{EF2A3FF3-1FFD-4A2D-9FCB-3528FB265239}" srcOrd="5" destOrd="0" presId="urn:microsoft.com/office/officeart/2005/8/layout/list1"/>
    <dgm:cxn modelId="{30E7331D-7EC3-455A-897F-AC07729CA3AA}" type="presParOf" srcId="{AA27ADB9-2276-46E7-8FAD-3D6820D8AD0B}" destId="{1F494B1F-A240-4EBF-9CE9-811162ED33E5}" srcOrd="6" destOrd="0" presId="urn:microsoft.com/office/officeart/2005/8/layout/list1"/>
    <dgm:cxn modelId="{7BED6C04-964B-4F77-815E-8F01C04E1219}" type="presParOf" srcId="{AA27ADB9-2276-46E7-8FAD-3D6820D8AD0B}" destId="{FCAD24CD-64CA-4461-A320-3E1D7F0B9656}" srcOrd="7" destOrd="0" presId="urn:microsoft.com/office/officeart/2005/8/layout/list1"/>
    <dgm:cxn modelId="{CB8DA039-192B-4266-A825-91F6FDB39E51}" type="presParOf" srcId="{AA27ADB9-2276-46E7-8FAD-3D6820D8AD0B}" destId="{DA10DCCE-9697-4601-A11C-F95BCDFFB86C}" srcOrd="8" destOrd="0" presId="urn:microsoft.com/office/officeart/2005/8/layout/list1"/>
    <dgm:cxn modelId="{2ECF5E31-4FAD-4E50-8E84-C8F024C84DB8}" type="presParOf" srcId="{DA10DCCE-9697-4601-A11C-F95BCDFFB86C}" destId="{D11964A8-8FFC-41B4-910B-EDBE8C52A0F0}" srcOrd="0" destOrd="0" presId="urn:microsoft.com/office/officeart/2005/8/layout/list1"/>
    <dgm:cxn modelId="{51807AF4-782C-4C44-87B3-8C238D424F87}" type="presParOf" srcId="{DA10DCCE-9697-4601-A11C-F95BCDFFB86C}" destId="{380B4911-1010-416C-94A8-F130F6C044B3}" srcOrd="1" destOrd="0" presId="urn:microsoft.com/office/officeart/2005/8/layout/list1"/>
    <dgm:cxn modelId="{A577B831-6348-4A6C-B903-BCAF49FAD375}" type="presParOf" srcId="{AA27ADB9-2276-46E7-8FAD-3D6820D8AD0B}" destId="{4E5AF5E7-91FA-41E6-8864-68278ECBD607}" srcOrd="9" destOrd="0" presId="urn:microsoft.com/office/officeart/2005/8/layout/list1"/>
    <dgm:cxn modelId="{B0F8C50B-3048-4835-AAD4-30EA99404735}" type="presParOf" srcId="{AA27ADB9-2276-46E7-8FAD-3D6820D8AD0B}" destId="{446540FC-2459-4515-8ECC-55DFD8AF75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FC6F3A-EDB4-475F-9ADD-1FB6F2996F86}">
      <dsp:nvSpPr>
        <dsp:cNvPr id="0" name=""/>
        <dsp:cNvSpPr/>
      </dsp:nvSpPr>
      <dsp:spPr>
        <a:xfrm>
          <a:off x="0" y="286748"/>
          <a:ext cx="10927079" cy="1077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8063" tIns="395732" rIns="848063" bIns="135128" numCol="1" spcCol="1270" anchor="t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Relative concept: information can be personal data from my perspective if I have </a:t>
          </a:r>
          <a:r>
            <a:rPr lang="en-US" sz="1900" b="1" kern="1200"/>
            <a:t>legal means</a:t>
          </a:r>
          <a:r>
            <a:rPr lang="en-US" sz="1900" kern="1200"/>
            <a:t> to obtain additional data enabling identification</a:t>
          </a:r>
        </a:p>
      </dsp:txBody>
      <dsp:txXfrm>
        <a:off x="0" y="286748"/>
        <a:ext cx="10927079" cy="1077300"/>
      </dsp:txXfrm>
    </dsp:sp>
    <dsp:sp modelId="{35C842C0-8662-45AA-8807-E4A835FDE8DA}">
      <dsp:nvSpPr>
        <dsp:cNvPr id="0" name=""/>
        <dsp:cNvSpPr/>
      </dsp:nvSpPr>
      <dsp:spPr>
        <a:xfrm>
          <a:off x="546354" y="6308"/>
          <a:ext cx="7648956" cy="56088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12" tIns="0" rIns="28911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Breyer </a:t>
          </a:r>
          <a:r>
            <a:rPr lang="en-US" sz="1800" kern="1200"/>
            <a:t>(19 October 2016, C‑582/14)</a:t>
          </a:r>
        </a:p>
      </dsp:txBody>
      <dsp:txXfrm>
        <a:off x="573734" y="33688"/>
        <a:ext cx="7594196" cy="506120"/>
      </dsp:txXfrm>
    </dsp:sp>
    <dsp:sp modelId="{1F494B1F-A240-4EBF-9CE9-811162ED33E5}">
      <dsp:nvSpPr>
        <dsp:cNvPr id="0" name=""/>
        <dsp:cNvSpPr/>
      </dsp:nvSpPr>
      <dsp:spPr>
        <a:xfrm>
          <a:off x="0" y="1747089"/>
          <a:ext cx="10927079" cy="1645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8063" tIns="395732" rIns="848063" bIns="135128" numCol="1" spcCol="1270" anchor="t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>
              <a:effectLst/>
            </a:rPr>
            <a:t>Information that does not </a:t>
          </a:r>
          <a:r>
            <a:rPr lang="en-US" sz="1900" b="1" i="0" kern="1200">
              <a:effectLst/>
            </a:rPr>
            <a:t>in principle</a:t>
          </a:r>
          <a:r>
            <a:rPr lang="en-US" sz="1900" b="0" i="0" kern="1200">
              <a:effectLst/>
            </a:rPr>
            <a:t> constitute personal data vis-à-vis a party can still be </a:t>
          </a:r>
          <a:r>
            <a:rPr lang="en-US" sz="1900" b="1" i="0" kern="1200">
              <a:effectLst/>
            </a:rPr>
            <a:t>indirectly</a:t>
          </a:r>
          <a:r>
            <a:rPr lang="en-US" sz="1900" i="0" kern="1200">
              <a:effectLst/>
            </a:rPr>
            <a:t> personal data if that party sends it someone else who </a:t>
          </a:r>
          <a:r>
            <a:rPr lang="en-US" sz="1900" i="1" kern="1200">
              <a:effectLst/>
            </a:rPr>
            <a:t>is</a:t>
          </a:r>
          <a:r>
            <a:rPr lang="en-US" sz="1900" kern="1200">
              <a:effectLst/>
            </a:rPr>
            <a:t> able to link it to a natural person</a:t>
          </a:r>
          <a:endParaRPr lang="en-US" sz="1900" kern="1200"/>
        </a:p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/>
            <a:t>Consequences? Foreseeability?</a:t>
          </a:r>
        </a:p>
      </dsp:txBody>
      <dsp:txXfrm>
        <a:off x="0" y="1747089"/>
        <a:ext cx="10927079" cy="1645875"/>
      </dsp:txXfrm>
    </dsp:sp>
    <dsp:sp modelId="{AEED7208-EF97-4FC5-98D2-9B7FABB1A140}">
      <dsp:nvSpPr>
        <dsp:cNvPr id="0" name=""/>
        <dsp:cNvSpPr/>
      </dsp:nvSpPr>
      <dsp:spPr>
        <a:xfrm>
          <a:off x="546354" y="1466649"/>
          <a:ext cx="7648956" cy="56088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12" tIns="0" rIns="28911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Scania </a:t>
          </a:r>
          <a:r>
            <a:rPr lang="en-US" sz="1800" kern="1200"/>
            <a:t>(9 November 2023, C-319/22)</a:t>
          </a:r>
        </a:p>
      </dsp:txBody>
      <dsp:txXfrm>
        <a:off x="573734" y="1494029"/>
        <a:ext cx="7594196" cy="506120"/>
      </dsp:txXfrm>
    </dsp:sp>
    <dsp:sp modelId="{446540FC-2459-4515-8ECC-55DFD8AF75FE}">
      <dsp:nvSpPr>
        <dsp:cNvPr id="0" name=""/>
        <dsp:cNvSpPr/>
      </dsp:nvSpPr>
      <dsp:spPr>
        <a:xfrm>
          <a:off x="0" y="3776004"/>
          <a:ext cx="10927079" cy="8079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8063" tIns="395732" rIns="848063" bIns="135128" numCol="1" spcCol="1270" anchor="t" anchorCtr="0">
          <a:noAutofit/>
        </a:bodyPr>
        <a:lstStyle/>
        <a:p>
          <a:pPr marL="171450" lvl="1" indent="-171450" algn="just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i="0" kern="1200">
              <a:effectLst/>
            </a:rPr>
            <a:t>Importance of factual verifications</a:t>
          </a:r>
          <a:endParaRPr lang="en-US" sz="1900" kern="1200"/>
        </a:p>
      </dsp:txBody>
      <dsp:txXfrm>
        <a:off x="0" y="3776004"/>
        <a:ext cx="10927079" cy="807975"/>
      </dsp:txXfrm>
    </dsp:sp>
    <dsp:sp modelId="{380B4911-1010-416C-94A8-F130F6C044B3}">
      <dsp:nvSpPr>
        <dsp:cNvPr id="0" name=""/>
        <dsp:cNvSpPr/>
      </dsp:nvSpPr>
      <dsp:spPr>
        <a:xfrm>
          <a:off x="546354" y="3495564"/>
          <a:ext cx="7648956" cy="56088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9112" tIns="0" rIns="28911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IAB Europe </a:t>
          </a:r>
          <a:r>
            <a:rPr lang="en-US" sz="1800" kern="1200"/>
            <a:t>(7 March 2024, C-604/22)</a:t>
          </a:r>
        </a:p>
      </dsp:txBody>
      <dsp:txXfrm>
        <a:off x="573734" y="3522944"/>
        <a:ext cx="7594196" cy="506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50EB4-6505-5A46-BB83-0BC31BF28E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59763" y="9149294"/>
            <a:ext cx="2918831" cy="49502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/>
              <a:t>© 2025 Keller and Heckman LLP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20B12A-CBCC-4446-ACDF-3A4CCB4CD5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557169" y="9149294"/>
            <a:ext cx="2918831" cy="49502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0357B34-DD19-6743-B466-FA98A0FD13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3859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5029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C3EE6F-B886-8443-AE50-D1419C4839DC}" type="datetimeFigureOut">
              <a:rPr lang="en-US" smtClean="0"/>
              <a:t>6/2/2025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502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6442B64-AD2E-DB48-B703-BA3FBF86D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78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42B64-AD2E-DB48-B703-BA3FBF86D49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25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442B64-AD2E-DB48-B703-BA3FBF86D49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522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BB3FA81-2DD5-973C-C374-E1E833A7A1E1}"/>
              </a:ext>
            </a:extLst>
          </p:cNvPr>
          <p:cNvSpPr/>
          <p:nvPr userDrawn="1"/>
        </p:nvSpPr>
        <p:spPr>
          <a:xfrm>
            <a:off x="0" y="9713"/>
            <a:ext cx="12192000" cy="34192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3ADAC24-374A-4045-87AA-9CCD1CFDEE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3504" y="918083"/>
            <a:ext cx="8117840" cy="1964690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algn="l">
              <a:defRPr sz="40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Title of Presentation (can be multiple lines)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5F3E158F-A711-5544-A421-977CEA12107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3504" y="4195886"/>
            <a:ext cx="3657600" cy="347472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Name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CBAD6FB-3648-5444-BDD5-28BE7EFEE3F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3504" y="4625692"/>
            <a:ext cx="3657600" cy="26362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Title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4B27BC87-A7CD-6F47-B9E9-3D95CF5BC10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3504" y="5764335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err="1"/>
              <a:t>email@khlaw.com</a:t>
            </a:r>
            <a:endParaRPr lang="en-US"/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EEF606E-1C4A-2441-A2DF-551B48CDFCC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3504" y="5443040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000.000.000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BB9BC570-E15C-FC45-9671-5F1EE9AF104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3504" y="5113020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Office Location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A5656518-0A10-2D4F-897F-89F551619D3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3504" y="3590486"/>
            <a:ext cx="4114800" cy="488950"/>
          </a:xfrm>
        </p:spPr>
        <p:txBody>
          <a:bodyPr lIns="0"/>
          <a:lstStyle>
            <a:lvl1pPr>
              <a:buNone/>
              <a:defRPr sz="1800" spc="270" baseline="0"/>
            </a:lvl1pPr>
          </a:lstStyle>
          <a:p>
            <a:r>
              <a:rPr lang="en-US"/>
              <a:t>MONTH DAY, YEAR</a:t>
            </a:r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2A195DD0-24FC-44A0-8038-165FB6095371}"/>
              </a:ext>
            </a:extLst>
          </p:cNvPr>
          <p:cNvSpPr txBox="1">
            <a:spLocks/>
          </p:cNvSpPr>
          <p:nvPr userDrawn="1"/>
        </p:nvSpPr>
        <p:spPr>
          <a:xfrm>
            <a:off x="4120590" y="6368569"/>
            <a:ext cx="5978450" cy="263621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 baseline="0">
                <a:solidFill>
                  <a:schemeClr val="accent2"/>
                </a:solidFill>
                <a:latin typeface="+mn-lt"/>
              </a:rPr>
              <a:t>WASHINGTON, DC   BRUSSELS   SAN FRANCISCO   SHANGHAI   BOULDER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3054AB28-4E7D-4109-81B3-55F5774EB8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06430" y="4197096"/>
            <a:ext cx="3657600" cy="34306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Name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82F24D9B-B546-4D79-9E11-02F43915B5A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06428" y="4626864"/>
            <a:ext cx="3657600" cy="26362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Title</a:t>
            </a:r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2D345840-FDB2-4395-9EBC-C9E1ADD92AB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06428" y="5757842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err="1"/>
              <a:t>email@khlaw.com</a:t>
            </a:r>
            <a:endParaRPr lang="en-US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B6A1BA2-5CCB-4301-AED5-35666DF29A5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06428" y="5436547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000.000.000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7BB251F-2643-4809-93C1-B147CD62C5A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06428" y="5106527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Office Location</a:t>
            </a:r>
          </a:p>
        </p:txBody>
      </p:sp>
      <p:pic>
        <p:nvPicPr>
          <p:cNvPr id="3" name="Graphic 7">
            <a:extLst>
              <a:ext uri="{FF2B5EF4-FFF2-40B4-BE49-F238E27FC236}">
                <a16:creationId xmlns:a16="http://schemas.microsoft.com/office/drawing/2014/main" id="{8E3EE1D7-EA8F-7DA6-4099-7155E14E43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black">
          <a:xfrm>
            <a:off x="241664" y="277311"/>
            <a:ext cx="2103437" cy="6715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57482C5-A58C-C7FE-111F-2E0943A2FC0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0396" y="9714"/>
            <a:ext cx="3421604" cy="6848284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8317486-4367-EBFC-8893-A0BDA09C0F91}"/>
              </a:ext>
            </a:extLst>
          </p:cNvPr>
          <p:cNvSpPr txBox="1">
            <a:spLocks/>
          </p:cNvSpPr>
          <p:nvPr userDrawn="1"/>
        </p:nvSpPr>
        <p:spPr>
          <a:xfrm>
            <a:off x="603503" y="6213090"/>
            <a:ext cx="3064035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spc="0" baseline="0">
                <a:solidFill>
                  <a:schemeClr val="tx1"/>
                </a:solidFill>
                <a:latin typeface="+mn-lt"/>
              </a:rPr>
              <a:t>khlaw.com    |       </a:t>
            </a:r>
            <a:r>
              <a:rPr lang="en-US" sz="1100" b="0" i="0" spc="0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© 2025 Keller and Heckman LLP</a:t>
            </a:r>
          </a:p>
        </p:txBody>
      </p:sp>
    </p:spTree>
    <p:extLst>
      <p:ext uri="{BB962C8B-B14F-4D97-AF65-F5344CB8AC3E}">
        <p14:creationId xmlns:p14="http://schemas.microsoft.com/office/powerpoint/2010/main" val="11308340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BD9EE8-E1E0-B32D-5473-C319B6E3ED9A}"/>
              </a:ext>
            </a:extLst>
          </p:cNvPr>
          <p:cNvSpPr/>
          <p:nvPr userDrawn="1"/>
        </p:nvSpPr>
        <p:spPr>
          <a:xfrm>
            <a:off x="0" y="9713"/>
            <a:ext cx="12192000" cy="34192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9EE311B2-20EE-2E48-B0EB-45EB17789B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70396" y="9714"/>
            <a:ext cx="3421604" cy="6848284"/>
          </a:xfrm>
          <a:prstGeom prst="rect">
            <a:avLst/>
          </a:pr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D4ADCFFE-DD85-4EFD-BCF5-639721FAA48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3504" y="918083"/>
            <a:ext cx="8117840" cy="1964690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algn="l">
              <a:defRPr sz="40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Title of Presentation (can be multiple lines)</a:t>
            </a:r>
          </a:p>
        </p:txBody>
      </p:sp>
      <p:sp>
        <p:nvSpPr>
          <p:cNvPr id="54" name="Text Placeholder 4">
            <a:extLst>
              <a:ext uri="{FF2B5EF4-FFF2-40B4-BE49-F238E27FC236}">
                <a16:creationId xmlns:a16="http://schemas.microsoft.com/office/drawing/2014/main" id="{0FD84BFA-9651-4811-87B5-4833F95D254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3504" y="4195886"/>
            <a:ext cx="3657600" cy="347472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Name</a:t>
            </a:r>
          </a:p>
        </p:txBody>
      </p:sp>
      <p:sp>
        <p:nvSpPr>
          <p:cNvPr id="55" name="Text Placeholder 4">
            <a:extLst>
              <a:ext uri="{FF2B5EF4-FFF2-40B4-BE49-F238E27FC236}">
                <a16:creationId xmlns:a16="http://schemas.microsoft.com/office/drawing/2014/main" id="{688A51A8-69A5-4C4E-A7FE-900FD622694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03504" y="4625692"/>
            <a:ext cx="3657600" cy="26362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Title</a:t>
            </a:r>
          </a:p>
        </p:txBody>
      </p:sp>
      <p:sp>
        <p:nvSpPr>
          <p:cNvPr id="56" name="Text Placeholder 4">
            <a:extLst>
              <a:ext uri="{FF2B5EF4-FFF2-40B4-BE49-F238E27FC236}">
                <a16:creationId xmlns:a16="http://schemas.microsoft.com/office/drawing/2014/main" id="{148F92AB-A58B-4361-BED2-8D37EFB5134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3504" y="5764335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err="1"/>
              <a:t>email@khlaw.com</a:t>
            </a:r>
            <a:endParaRPr lang="en-US"/>
          </a:p>
        </p:txBody>
      </p:sp>
      <p:sp>
        <p:nvSpPr>
          <p:cNvPr id="57" name="Text Placeholder 4">
            <a:extLst>
              <a:ext uri="{FF2B5EF4-FFF2-40B4-BE49-F238E27FC236}">
                <a16:creationId xmlns:a16="http://schemas.microsoft.com/office/drawing/2014/main" id="{F4CEC803-D002-4180-8B0E-45656BECAAC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03504" y="5443040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000.000.000</a:t>
            </a:r>
          </a:p>
        </p:txBody>
      </p:sp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C802F8AC-4619-4993-BC32-A9746EACCE4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3504" y="5113020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Office Location</a:t>
            </a:r>
          </a:p>
        </p:txBody>
      </p:sp>
      <p:sp>
        <p:nvSpPr>
          <p:cNvPr id="61" name="Text Placeholder 12">
            <a:extLst>
              <a:ext uri="{FF2B5EF4-FFF2-40B4-BE49-F238E27FC236}">
                <a16:creationId xmlns:a16="http://schemas.microsoft.com/office/drawing/2014/main" id="{0241F75A-0967-49C3-8318-A352ABF2D30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03504" y="3537810"/>
            <a:ext cx="4114800" cy="488950"/>
          </a:xfrm>
        </p:spPr>
        <p:txBody>
          <a:bodyPr lIns="0"/>
          <a:lstStyle>
            <a:lvl1pPr>
              <a:buNone/>
              <a:defRPr sz="1800" spc="270" baseline="0"/>
            </a:lvl1pPr>
          </a:lstStyle>
          <a:p>
            <a:r>
              <a:rPr lang="en-US"/>
              <a:t>MONTH DAY, YEAR</a:t>
            </a:r>
          </a:p>
        </p:txBody>
      </p:sp>
      <p:sp>
        <p:nvSpPr>
          <p:cNvPr id="62" name="Footer Placeholder 3">
            <a:extLst>
              <a:ext uri="{FF2B5EF4-FFF2-40B4-BE49-F238E27FC236}">
                <a16:creationId xmlns:a16="http://schemas.microsoft.com/office/drawing/2014/main" id="{15829397-B304-4810-8AF2-F4DF7AD2832F}"/>
              </a:ext>
            </a:extLst>
          </p:cNvPr>
          <p:cNvSpPr txBox="1">
            <a:spLocks/>
          </p:cNvSpPr>
          <p:nvPr userDrawn="1"/>
        </p:nvSpPr>
        <p:spPr>
          <a:xfrm>
            <a:off x="603503" y="6213090"/>
            <a:ext cx="3064035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spc="0" baseline="0">
                <a:solidFill>
                  <a:schemeClr val="tx1"/>
                </a:solidFill>
                <a:latin typeface="+mn-lt"/>
              </a:rPr>
              <a:t>khlaw.com    |       </a:t>
            </a:r>
            <a:r>
              <a:rPr lang="en-US" sz="1100" b="0" i="0" spc="0" baseline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© 2025 Keller and Heckman LLP</a:t>
            </a:r>
          </a:p>
        </p:txBody>
      </p:sp>
      <p:sp>
        <p:nvSpPr>
          <p:cNvPr id="63" name="Footer Placeholder 3">
            <a:extLst>
              <a:ext uri="{FF2B5EF4-FFF2-40B4-BE49-F238E27FC236}">
                <a16:creationId xmlns:a16="http://schemas.microsoft.com/office/drawing/2014/main" id="{140348DB-3901-443B-B2A5-C6C4D08C9D6A}"/>
              </a:ext>
            </a:extLst>
          </p:cNvPr>
          <p:cNvSpPr txBox="1">
            <a:spLocks/>
          </p:cNvSpPr>
          <p:nvPr userDrawn="1"/>
        </p:nvSpPr>
        <p:spPr>
          <a:xfrm>
            <a:off x="4120590" y="6368569"/>
            <a:ext cx="5978450" cy="263621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100">
                <a:solidFill>
                  <a:schemeClr val="accent2"/>
                </a:solidFill>
                <a:latin typeface="+mn-lt"/>
              </a:rPr>
              <a:t>WASHINGTON, DC   BRUSSELS   SAN FRANCISCO   SHANGHAI   BOULDER</a:t>
            </a:r>
          </a:p>
        </p:txBody>
      </p:sp>
      <p:sp>
        <p:nvSpPr>
          <p:cNvPr id="64" name="Text Placeholder 4">
            <a:extLst>
              <a:ext uri="{FF2B5EF4-FFF2-40B4-BE49-F238E27FC236}">
                <a16:creationId xmlns:a16="http://schemas.microsoft.com/office/drawing/2014/main" id="{207567DC-9B0C-4BA7-9D4B-F6F8C69710A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606430" y="4197096"/>
            <a:ext cx="3657600" cy="34306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Name</a:t>
            </a:r>
          </a:p>
        </p:txBody>
      </p:sp>
      <p:sp>
        <p:nvSpPr>
          <p:cNvPr id="65" name="Text Placeholder 4">
            <a:extLst>
              <a:ext uri="{FF2B5EF4-FFF2-40B4-BE49-F238E27FC236}">
                <a16:creationId xmlns:a16="http://schemas.microsoft.com/office/drawing/2014/main" id="{D686E5C4-1B47-4033-A2A2-64FBA49937D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606428" y="4626864"/>
            <a:ext cx="3657600" cy="26362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Title</a:t>
            </a:r>
          </a:p>
        </p:txBody>
      </p:sp>
      <p:sp>
        <p:nvSpPr>
          <p:cNvPr id="66" name="Text Placeholder 4">
            <a:extLst>
              <a:ext uri="{FF2B5EF4-FFF2-40B4-BE49-F238E27FC236}">
                <a16:creationId xmlns:a16="http://schemas.microsoft.com/office/drawing/2014/main" id="{7391FFE9-0E6C-4A58-9520-D7E11671A52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606428" y="5757842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err="1"/>
              <a:t>email@khlaw.com</a:t>
            </a:r>
            <a:endParaRPr lang="en-US"/>
          </a:p>
        </p:txBody>
      </p:sp>
      <p:sp>
        <p:nvSpPr>
          <p:cNvPr id="67" name="Text Placeholder 4">
            <a:extLst>
              <a:ext uri="{FF2B5EF4-FFF2-40B4-BE49-F238E27FC236}">
                <a16:creationId xmlns:a16="http://schemas.microsoft.com/office/drawing/2014/main" id="{ACE4E633-BEDF-42D0-BF84-AC7BE432C51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606428" y="5436547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000.000.000</a:t>
            </a:r>
          </a:p>
        </p:txBody>
      </p:sp>
      <p:sp>
        <p:nvSpPr>
          <p:cNvPr id="68" name="Text Placeholder 4">
            <a:extLst>
              <a:ext uri="{FF2B5EF4-FFF2-40B4-BE49-F238E27FC236}">
                <a16:creationId xmlns:a16="http://schemas.microsoft.com/office/drawing/2014/main" id="{2F2FF048-A5A7-466C-83EC-09494989D822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606428" y="5106527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Office Location</a:t>
            </a:r>
          </a:p>
        </p:txBody>
      </p:sp>
      <p:pic>
        <p:nvPicPr>
          <p:cNvPr id="3" name="Graphic 7">
            <a:extLst>
              <a:ext uri="{FF2B5EF4-FFF2-40B4-BE49-F238E27FC236}">
                <a16:creationId xmlns:a16="http://schemas.microsoft.com/office/drawing/2014/main" id="{234CEEB1-DB8F-991F-C3C7-E636ABCC4C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 bwMode="black">
          <a:xfrm>
            <a:off x="241663" y="265087"/>
            <a:ext cx="2103437" cy="6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7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611047-F0C5-EE4E-BE2C-E776DFB7A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/>
          <a:lstStyle>
            <a:lvl1pPr>
              <a:defRPr sz="1100" kern="1200" spc="0" baseline="0">
                <a:latin typeface="+mn-lt"/>
                <a:ea typeface="Roboto" panose="02000000000000000000" pitchFamily="2" charset="0"/>
              </a:defRPr>
            </a:lvl1pPr>
          </a:lstStyle>
          <a:p>
            <a:fld id="{F24E91E0-022F-7A40-92CF-91329A8593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53FF7-BD52-C14F-B4E0-F94ED0369081}"/>
              </a:ext>
            </a:extLst>
          </p:cNvPr>
          <p:cNvSpPr txBox="1">
            <a:spLocks/>
          </p:cNvSpPr>
          <p:nvPr userDrawn="1"/>
        </p:nvSpPr>
        <p:spPr>
          <a:xfrm>
            <a:off x="11316104" y="6257907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7D8C46C-4F52-994C-BAE6-CC5A70503197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CD7CF49-CEF8-4A1A-B6B1-3107A54D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1532A21-9483-403A-90C6-5D67ECFCA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36" y="1571608"/>
            <a:ext cx="11004145" cy="4686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1031875" indent="-341313">
              <a:buSzPct val="90000"/>
              <a:buFont typeface="Calibri" panose="020F0502020204030204" pitchFamily="34" charset="0"/>
              <a:buChar char="–"/>
              <a:defRPr/>
            </a:lvl3pPr>
            <a:lvl4pPr marL="1206500" indent="-290513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0307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F0EC3C-D381-2F48-A24E-5B90361138B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aseline="0"/>
            </a:lvl1pPr>
          </a:lstStyle>
          <a:p>
            <a:fld id="{F24E91E0-022F-7A40-92CF-91329A8593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A9DD40-3319-F048-B8CE-C723458056EF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6284443" y="2088045"/>
            <a:ext cx="5343684" cy="42481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 (first bullet)</a:t>
            </a:r>
          </a:p>
          <a:p>
            <a:pPr lvl="1"/>
            <a:r>
              <a:rPr lang="en-US"/>
              <a:t>Second level (indent once)</a:t>
            </a:r>
          </a:p>
          <a:p>
            <a:pPr lvl="2"/>
            <a:r>
              <a:rPr lang="en-US"/>
              <a:t>Third level (indent twice)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7D6D9D5-3E80-2C4A-8CF4-4D8DBD574BCB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15636" y="2083194"/>
            <a:ext cx="5257800" cy="425340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 (first bullet)</a:t>
            </a:r>
          </a:p>
          <a:p>
            <a:pPr lvl="1"/>
            <a:r>
              <a:rPr lang="en-US"/>
              <a:t>Second level (indent once)</a:t>
            </a:r>
          </a:p>
          <a:p>
            <a:pPr lvl="2"/>
            <a:r>
              <a:rPr lang="en-US"/>
              <a:t>Third level (indent twice)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FA7AFE5F-60EA-0345-8D5A-CB07E0ABFC9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5636" y="1656118"/>
            <a:ext cx="5257800" cy="378069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spc="150" baseline="0">
                <a:solidFill>
                  <a:schemeClr val="accent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COLUMN TITLE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140ECB28-069F-654F-B4C1-1F192CAE34F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84443" y="1656118"/>
            <a:ext cx="5257800" cy="378069"/>
          </a:xfrm>
          <a:prstGeom prst="rect">
            <a:avLst/>
          </a:prstGeom>
        </p:spPr>
        <p:txBody>
          <a:bodyPr lIns="0"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spc="150" baseline="0">
                <a:solidFill>
                  <a:schemeClr val="accent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COLUMN TITLE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E6CE1F4-EA62-4EFD-B2CF-776270B18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40691"/>
            <a:ext cx="9401590" cy="94995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204BAAB6-98DC-4633-9E0F-70DADE18906E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437776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Content with Highlight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5DE3D94-CC8E-4E46-9DAE-FA20E5699D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E91E0-022F-7A40-92CF-91329A859366}" type="slidenum">
              <a:rPr lang="en-US" smtClean="0"/>
              <a:pPr/>
              <a:t>‹#›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BCE8D17-8099-C247-924B-09FBC3E35B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5746" y="434679"/>
            <a:ext cx="5402180" cy="960984"/>
          </a:xfrm>
        </p:spPr>
        <p:txBody>
          <a:bodyPr lIns="0">
            <a:normAutofit/>
          </a:bodyPr>
          <a:lstStyle>
            <a:lvl1pPr>
              <a:defRPr sz="3600"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B13988-6B6D-3A47-9E1C-08CB1B99A43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475746" y="1640264"/>
            <a:ext cx="7152381" cy="4422163"/>
          </a:xfrm>
        </p:spPr>
        <p:txBody>
          <a:bodyPr>
            <a:normAutofit/>
          </a:bodyPr>
          <a:lstStyle>
            <a:lvl1pPr>
              <a:buSzPct val="75000"/>
              <a:defRPr sz="26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 (first bullet)</a:t>
            </a:r>
          </a:p>
          <a:p>
            <a:pPr lvl="1"/>
            <a:r>
              <a:rPr lang="en-US"/>
              <a:t>Second level (indent once)</a:t>
            </a:r>
          </a:p>
          <a:p>
            <a:pPr lvl="2"/>
            <a:r>
              <a:rPr lang="en-US"/>
              <a:t>Third level (indent twice)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D61EA08-9E1F-7945-9E6A-3D1D11C410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205" b="22363"/>
          <a:stretch/>
        </p:blipFill>
        <p:spPr>
          <a:xfrm rot="10800000">
            <a:off x="1779041" y="-1"/>
            <a:ext cx="896472" cy="1395664"/>
          </a:xfrm>
          <a:prstGeom prst="rect">
            <a:avLst/>
          </a:prstGeom>
        </p:spPr>
      </p:pic>
      <p:pic>
        <p:nvPicPr>
          <p:cNvPr id="7" name="Graphic 9">
            <a:extLst>
              <a:ext uri="{FF2B5EF4-FFF2-40B4-BE49-F238E27FC236}">
                <a16:creationId xmlns:a16="http://schemas.microsoft.com/office/drawing/2014/main" id="{D7045FF9-213F-D843-B014-A9F287599D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25"/>
          <a:stretch/>
        </p:blipFill>
        <p:spPr>
          <a:xfrm>
            <a:off x="1778409" y="5458968"/>
            <a:ext cx="902894" cy="1399032"/>
          </a:xfrm>
          <a:prstGeom prst="rect">
            <a:avLst/>
          </a:prstGeom>
          <a:noFill/>
        </p:spPr>
      </p:pic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6C9AF41E-ACB6-D543-A567-F5728DE703D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2694" y="2076450"/>
            <a:ext cx="3772749" cy="2705100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icon to add picture. If you need to adjust the cropping of the image, click Format &gt; Crop. 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B9F31027-5BDC-45E9-9937-B2EFAA14C6EE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736381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/Content - Diam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D79F328-98B8-7046-8380-B45D4E6673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765542" y="0"/>
            <a:ext cx="3426458" cy="685799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C6D712-EF60-5D43-9DEA-672C06160AD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E91E0-022F-7A40-92CF-91329A859366}" type="slidenum">
              <a:rPr lang="en-US" smtClean="0"/>
              <a:pPr/>
              <a:t>‹#›</a:t>
            </a:fld>
            <a:endParaRPr lang="en-US" sz="13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459186-45C7-6D45-8AFB-38E2A18D6D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529" y="1397161"/>
            <a:ext cx="7660205" cy="4665266"/>
          </a:xfrm>
        </p:spPr>
        <p:txBody>
          <a:bodyPr/>
          <a:lstStyle>
            <a:lvl1pPr>
              <a:buSzPct val="75000"/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</a:lstStyle>
          <a:p>
            <a:pPr lvl="0"/>
            <a:r>
              <a:rPr lang="en-US"/>
              <a:t>Click to edit Master text styles (first bullet)</a:t>
            </a:r>
          </a:p>
          <a:p>
            <a:pPr lvl="1"/>
            <a:r>
              <a:rPr lang="en-US"/>
              <a:t>Second level (indent once)</a:t>
            </a:r>
          </a:p>
          <a:p>
            <a:pPr lvl="2"/>
            <a:r>
              <a:rPr lang="en-US"/>
              <a:t>Third level (indent twice)</a:t>
            </a:r>
          </a:p>
          <a:p>
            <a:pPr lvl="3"/>
            <a:r>
              <a:rPr lang="en-US"/>
              <a:t>Fourth level 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FA42B4B-E860-AD4B-AB8D-C3744974E300}"/>
              </a:ext>
            </a:extLst>
          </p:cNvPr>
          <p:cNvSpPr txBox="1">
            <a:spLocks/>
          </p:cNvSpPr>
          <p:nvPr userDrawn="1"/>
        </p:nvSpPr>
        <p:spPr>
          <a:xfrm>
            <a:off x="11316104" y="6257907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4A50E21B-DCC4-416A-9C8E-1055A76AAC63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13F16F1-18D4-4535-B7FF-8C3D006B0D0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68976" y="463682"/>
            <a:ext cx="2103504" cy="672838"/>
          </a:xfrm>
          <a:prstGeom prst="rect">
            <a:avLst/>
          </a:prstGeom>
        </p:spPr>
      </p:pic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14660259-B13D-4844-BBAC-47944BB02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D35E38FA-B1FD-F54B-FEEB-04ED95CCC6DE}"/>
              </a:ext>
            </a:extLst>
          </p:cNvPr>
          <p:cNvSpPr txBox="1">
            <a:spLocks/>
          </p:cNvSpPr>
          <p:nvPr userDrawn="1"/>
        </p:nvSpPr>
        <p:spPr>
          <a:xfrm>
            <a:off x="8004938" y="6213090"/>
            <a:ext cx="2674506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 spc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2025 Keller and Heckman LLP</a:t>
            </a:r>
          </a:p>
        </p:txBody>
      </p:sp>
    </p:spTree>
    <p:extLst>
      <p:ext uri="{BB962C8B-B14F-4D97-AF65-F5344CB8AC3E}">
        <p14:creationId xmlns:p14="http://schemas.microsoft.com/office/powerpoint/2010/main" val="3456529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Content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E526C-8AD2-9E4C-9E62-0E522808D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0AC27-0696-6642-A886-C14490DF34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26741" y="6234545"/>
            <a:ext cx="492760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‹#›</a:t>
            </a:fld>
            <a:endParaRPr lang="en-US" sz="130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9741F3B6-F3A6-9944-87D4-AACD953E1A3D}"/>
              </a:ext>
            </a:extLst>
          </p:cNvPr>
          <p:cNvSpPr txBox="1">
            <a:spLocks/>
          </p:cNvSpPr>
          <p:nvPr userDrawn="1"/>
        </p:nvSpPr>
        <p:spPr>
          <a:xfrm>
            <a:off x="11316104" y="6257907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5B591334-9E49-DF42-AA15-632ABD9713FA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6985001" y="1689100"/>
            <a:ext cx="5016500" cy="346811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picture. If you need to adjust the cropping of the image, click Format &gt; Crop. 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85F7BDB-6179-CB44-B484-096FC6231B4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7530" y="1689100"/>
            <a:ext cx="5832454" cy="4373328"/>
          </a:xfrm>
        </p:spPr>
        <p:txBody>
          <a:bodyPr/>
          <a:lstStyle>
            <a:lvl1pPr>
              <a:buSzPct val="75000"/>
              <a:defRPr sz="26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 (first bullet)</a:t>
            </a:r>
          </a:p>
          <a:p>
            <a:pPr lvl="1"/>
            <a:r>
              <a:rPr lang="en-US"/>
              <a:t>Second level (indent once)</a:t>
            </a:r>
          </a:p>
          <a:p>
            <a:pPr lvl="2"/>
            <a:r>
              <a:rPr lang="en-US"/>
              <a:t>Third level (indent twice)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96691C12-E540-6D46-9EEC-87409D4434C7}"/>
              </a:ext>
            </a:extLst>
          </p:cNvPr>
          <p:cNvSpPr/>
          <p:nvPr userDrawn="1"/>
        </p:nvSpPr>
        <p:spPr>
          <a:xfrm>
            <a:off x="8765941" y="5139105"/>
            <a:ext cx="3426059" cy="132633"/>
          </a:xfrm>
          <a:custGeom>
            <a:avLst/>
            <a:gdLst>
              <a:gd name="connsiteX0" fmla="*/ 0 w 3495555"/>
              <a:gd name="connsiteY0" fmla="*/ 0 h 57873"/>
              <a:gd name="connsiteX1" fmla="*/ 3495555 w 3495555"/>
              <a:gd name="connsiteY1" fmla="*/ 0 h 57873"/>
              <a:gd name="connsiteX2" fmla="*/ 3495555 w 3495555"/>
              <a:gd name="connsiteY2" fmla="*/ 57873 h 57873"/>
              <a:gd name="connsiteX3" fmla="*/ 0 w 3495555"/>
              <a:gd name="connsiteY3" fmla="*/ 57873 h 57873"/>
              <a:gd name="connsiteX4" fmla="*/ 0 w 3495555"/>
              <a:gd name="connsiteY4" fmla="*/ 0 h 57873"/>
              <a:gd name="connsiteX0" fmla="*/ 103238 w 3495555"/>
              <a:gd name="connsiteY0" fmla="*/ 0 h 57873"/>
              <a:gd name="connsiteX1" fmla="*/ 3495555 w 3495555"/>
              <a:gd name="connsiteY1" fmla="*/ 0 h 57873"/>
              <a:gd name="connsiteX2" fmla="*/ 3495555 w 3495555"/>
              <a:gd name="connsiteY2" fmla="*/ 57873 h 57873"/>
              <a:gd name="connsiteX3" fmla="*/ 0 w 3495555"/>
              <a:gd name="connsiteY3" fmla="*/ 57873 h 57873"/>
              <a:gd name="connsiteX4" fmla="*/ 103238 w 3495555"/>
              <a:gd name="connsiteY4" fmla="*/ 0 h 57873"/>
              <a:gd name="connsiteX0" fmla="*/ 56326 w 3495555"/>
              <a:gd name="connsiteY0" fmla="*/ 0 h 64707"/>
              <a:gd name="connsiteX1" fmla="*/ 3495555 w 3495555"/>
              <a:gd name="connsiteY1" fmla="*/ 6834 h 64707"/>
              <a:gd name="connsiteX2" fmla="*/ 3495555 w 3495555"/>
              <a:gd name="connsiteY2" fmla="*/ 64707 h 64707"/>
              <a:gd name="connsiteX3" fmla="*/ 0 w 3495555"/>
              <a:gd name="connsiteY3" fmla="*/ 64707 h 64707"/>
              <a:gd name="connsiteX4" fmla="*/ 56326 w 3495555"/>
              <a:gd name="connsiteY4" fmla="*/ 0 h 64707"/>
              <a:gd name="connsiteX0" fmla="*/ 91661 w 3495555"/>
              <a:gd name="connsiteY0" fmla="*/ 0 h 67452"/>
              <a:gd name="connsiteX1" fmla="*/ 3495555 w 3495555"/>
              <a:gd name="connsiteY1" fmla="*/ 9579 h 67452"/>
              <a:gd name="connsiteX2" fmla="*/ 3495555 w 3495555"/>
              <a:gd name="connsiteY2" fmla="*/ 67452 h 67452"/>
              <a:gd name="connsiteX3" fmla="*/ 0 w 3495555"/>
              <a:gd name="connsiteY3" fmla="*/ 67452 h 67452"/>
              <a:gd name="connsiteX4" fmla="*/ 91661 w 3495555"/>
              <a:gd name="connsiteY4" fmla="*/ 0 h 6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5555" h="67452">
                <a:moveTo>
                  <a:pt x="91661" y="0"/>
                </a:moveTo>
                <a:lnTo>
                  <a:pt x="3495555" y="9579"/>
                </a:lnTo>
                <a:lnTo>
                  <a:pt x="3495555" y="67452"/>
                </a:lnTo>
                <a:lnTo>
                  <a:pt x="0" y="67452"/>
                </a:lnTo>
                <a:lnTo>
                  <a:pt x="916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8546177A-45E1-4B9B-AC23-CEDBC88551C0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88954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EB62F01-1FDC-1D41-B5CE-59AEC23C8B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18115" y="6234545"/>
            <a:ext cx="492760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‹#›</a:t>
            </a:fld>
            <a:endParaRPr lang="en-US" sz="130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8748CBEA-BBC6-334E-918E-BD2BCE556DB1}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101598" y="114299"/>
            <a:ext cx="5994401" cy="662940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picture. If you need to adjust the cropping of the image, click Format &gt; Crop. 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5C66551-47DD-1747-9A8D-55099793150E}"/>
              </a:ext>
            </a:extLst>
          </p:cNvPr>
          <p:cNvSpPr txBox="1">
            <a:spLocks/>
          </p:cNvSpPr>
          <p:nvPr userDrawn="1"/>
        </p:nvSpPr>
        <p:spPr>
          <a:xfrm>
            <a:off x="11316104" y="6257907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5B29DD0-C2BC-354F-A2D2-093F7B53B4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66561" y="2057400"/>
            <a:ext cx="4832772" cy="295943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8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3D95F995-BB1A-40F5-8A93-6901D6C0C5E3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6221795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04DD04-586C-FC43-8A47-55C3E81D64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E91E0-022F-7A40-92CF-91329A859366}" type="slidenum">
              <a:rPr lang="en-US" smtClean="0"/>
              <a:pPr/>
              <a:t>‹#›</a:t>
            </a:fld>
            <a:endParaRPr lang="en-US" sz="130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E09D223-2C3D-A54A-9B18-EF3648710D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594023" y="2057400"/>
            <a:ext cx="5105398" cy="2705100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44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Section Title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943C9A8-B3CB-664A-A27C-2FD9AA5883F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t="-205" b="22363"/>
          <a:stretch/>
        </p:blipFill>
        <p:spPr>
          <a:xfrm rot="10800000">
            <a:off x="2706624" y="-1"/>
            <a:ext cx="1119623" cy="1743075"/>
          </a:xfrm>
          <a:prstGeom prst="rect">
            <a:avLst/>
          </a:prstGeom>
        </p:spPr>
      </p:pic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89FBFA6E-ACF2-AE40-8552-8BE1C99284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65629" y="2057400"/>
            <a:ext cx="3873891" cy="2705100"/>
          </a:xfrm>
        </p:spPr>
        <p:txBody>
          <a:bodyPr/>
          <a:lstStyle>
            <a:lvl1pPr>
              <a:defRPr sz="1800"/>
            </a:lvl1pPr>
          </a:lstStyle>
          <a:p>
            <a:r>
              <a:rPr lang="en-US"/>
              <a:t>Click icon to add picture. If you need to adjust the cropping of the image, click Format &gt; Crop. 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AA6A0511-730A-4047-87AB-591D88CC22F8}"/>
              </a:ext>
            </a:extLst>
          </p:cNvPr>
          <p:cNvSpPr txBox="1">
            <a:spLocks/>
          </p:cNvSpPr>
          <p:nvPr userDrawn="1"/>
        </p:nvSpPr>
        <p:spPr>
          <a:xfrm>
            <a:off x="11316104" y="6257907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</a:p>
        </p:txBody>
      </p:sp>
      <p:pic>
        <p:nvPicPr>
          <p:cNvPr id="9" name="Graphic 9">
            <a:extLst>
              <a:ext uri="{FF2B5EF4-FFF2-40B4-BE49-F238E27FC236}">
                <a16:creationId xmlns:a16="http://schemas.microsoft.com/office/drawing/2014/main" id="{1BAE8E8E-F491-A44B-A70E-5FA10EDFF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25"/>
          <a:stretch/>
        </p:blipFill>
        <p:spPr>
          <a:xfrm>
            <a:off x="2679192" y="5036695"/>
            <a:ext cx="1175417" cy="1821305"/>
          </a:xfrm>
          <a:prstGeom prst="rect">
            <a:avLst/>
          </a:prstGeom>
          <a:noFill/>
        </p:spPr>
      </p:pic>
      <p:sp>
        <p:nvSpPr>
          <p:cNvPr id="11" name="Footer Placeholder 3">
            <a:extLst>
              <a:ext uri="{FF2B5EF4-FFF2-40B4-BE49-F238E27FC236}">
                <a16:creationId xmlns:a16="http://schemas.microsoft.com/office/drawing/2014/main" id="{4B1ECDFC-1437-4AB0-8315-971BD71756A3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02797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0282E-2D41-C94C-A820-FBC3FE892B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86B7B6-EEE4-9048-ADE2-A63B5A2640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E91E0-022F-7A40-92CF-91329A859366}" type="slidenum">
              <a:rPr lang="en-US" smtClean="0"/>
              <a:pPr/>
              <a:t>‹#›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8547B92-E194-4266-9F01-1AA926A6ED1B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76079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E26520-080E-9A40-B782-ADBC915EE4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E91E0-022F-7A40-92CF-91329A859366}" type="slidenum">
              <a:rPr lang="en-US" smtClean="0"/>
              <a:pPr/>
              <a:t>‹#›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2B170AE-2C7A-4C83-BBBD-6DC668535C34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954682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/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0BF030-BB13-4BD9-9830-C1116899D2B4}"/>
              </a:ext>
            </a:extLst>
          </p:cNvPr>
          <p:cNvSpPr/>
          <p:nvPr userDrawn="1"/>
        </p:nvSpPr>
        <p:spPr>
          <a:xfrm>
            <a:off x="7538484" y="6213090"/>
            <a:ext cx="4638950" cy="644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B932EE-17F6-7DA6-7CC4-289FDC30422F}"/>
              </a:ext>
            </a:extLst>
          </p:cNvPr>
          <p:cNvSpPr/>
          <p:nvPr userDrawn="1"/>
        </p:nvSpPr>
        <p:spPr>
          <a:xfrm>
            <a:off x="0" y="9713"/>
            <a:ext cx="12192000" cy="34192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0F124C0-3666-FC45-A866-5A4469E697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6" y="9713"/>
            <a:ext cx="3421605" cy="6848286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7CE2CBA3-45D3-7946-883B-9E3B83E67963}"/>
              </a:ext>
            </a:extLst>
          </p:cNvPr>
          <p:cNvSpPr txBox="1">
            <a:spLocks/>
          </p:cNvSpPr>
          <p:nvPr userDrawn="1"/>
        </p:nvSpPr>
        <p:spPr>
          <a:xfrm>
            <a:off x="11316104" y="6257907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</a:p>
        </p:txBody>
      </p:sp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8C6C67FC-C3B6-C24F-964F-103617E87FE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455750" y="922448"/>
            <a:ext cx="2015275" cy="178689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Your picture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FD9A899-B6DD-1142-94A0-DD8E4B82407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778634" y="946292"/>
            <a:ext cx="3581794" cy="313092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solidFill>
                  <a:schemeClr val="bg2"/>
                </a:solidFill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1F6321D-B7D2-2048-9871-A79A221095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78632" y="1368884"/>
            <a:ext cx="3581794" cy="24059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solidFill>
                  <a:schemeClr val="bg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Title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3958946-A529-EB4E-A237-71C16283363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778632" y="2478593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email@khlaw.com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98C124C-48E5-2647-BAD9-91F86AB5190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78632" y="2157298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000.000.000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ED5D402C-803D-A64B-91DF-E70277E343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78632" y="1827278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Office Location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66380C05-86AF-1442-9ECE-CC78311DAF7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455750" y="4149084"/>
            <a:ext cx="2015275" cy="178689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Your picture here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08EBB57-8851-5549-92C9-B1A2A583DFA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78634" y="4172928"/>
            <a:ext cx="3581794" cy="313092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14A4B47B-1113-3043-92C6-8279C52C180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78632" y="4595520"/>
            <a:ext cx="3581794" cy="24059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Title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DC5104E3-217D-FF4B-B758-D2526864D38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78632" y="5705229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err="1"/>
              <a:t>email@khlaw.com</a:t>
            </a:r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6B5C34B-0009-0C48-8661-94A6F36087C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778632" y="5383934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000.000.000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C4ADB640-9D4B-B94D-ACB3-1C157C5F57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778632" y="5053914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Office Location</a:t>
            </a:r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8D98C7E7-A80A-44E6-9011-E879C0D552D6}"/>
              </a:ext>
            </a:extLst>
          </p:cNvPr>
          <p:cNvSpPr txBox="1">
            <a:spLocks/>
          </p:cNvSpPr>
          <p:nvPr userDrawn="1"/>
        </p:nvSpPr>
        <p:spPr>
          <a:xfrm>
            <a:off x="6356153" y="6213090"/>
            <a:ext cx="2566558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>
                <a:solidFill>
                  <a:schemeClr val="tx1"/>
                </a:solidFill>
              </a:rPr>
              <a:t>khlaw.com |</a:t>
            </a:r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11F93E73-B2DC-4C22-913F-C6FFD93D33E6}"/>
              </a:ext>
            </a:extLst>
          </p:cNvPr>
          <p:cNvSpPr txBox="1">
            <a:spLocks/>
          </p:cNvSpPr>
          <p:nvPr userDrawn="1"/>
        </p:nvSpPr>
        <p:spPr>
          <a:xfrm>
            <a:off x="2211862" y="6368569"/>
            <a:ext cx="5832526" cy="263621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300">
                <a:solidFill>
                  <a:schemeClr val="accent2"/>
                </a:solidFill>
              </a:rPr>
              <a:t>WASHINGTON, DC   BRUSSELS   SAN FRANCISCO   SHANGHAI   BOULDER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65F5FED-8222-4984-9606-6EA12DF0CD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10007" y="2479414"/>
            <a:ext cx="3987603" cy="720986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defRPr sz="44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F267DE4D-3816-4DFB-B3C2-26C1D4424AA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943100" y="3524073"/>
            <a:ext cx="3605645" cy="529937"/>
          </a:xfrm>
        </p:spPr>
        <p:txBody>
          <a:bodyPr>
            <a:normAutofit/>
          </a:bodyPr>
          <a:lstStyle>
            <a:lvl1pPr marL="0" indent="0">
              <a:buNone/>
              <a:defRPr sz="2400" b="1" spc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Any questions?</a:t>
            </a:r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EAAA7B4E-B6C8-4553-B8C9-898A3B107367}"/>
              </a:ext>
            </a:extLst>
          </p:cNvPr>
          <p:cNvSpPr txBox="1">
            <a:spLocks/>
          </p:cNvSpPr>
          <p:nvPr userDrawn="1"/>
        </p:nvSpPr>
        <p:spPr>
          <a:xfrm>
            <a:off x="8848983" y="6213090"/>
            <a:ext cx="2779423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 spc="0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2025 Keller and Heckman LLP</a:t>
            </a:r>
          </a:p>
        </p:txBody>
      </p:sp>
    </p:spTree>
    <p:extLst>
      <p:ext uri="{BB962C8B-B14F-4D97-AF65-F5344CB8AC3E}">
        <p14:creationId xmlns:p14="http://schemas.microsoft.com/office/powerpoint/2010/main" val="35439016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/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0BF030-BB13-4BD9-9830-C1116899D2B4}"/>
              </a:ext>
            </a:extLst>
          </p:cNvPr>
          <p:cNvSpPr/>
          <p:nvPr userDrawn="1"/>
        </p:nvSpPr>
        <p:spPr>
          <a:xfrm>
            <a:off x="7538484" y="6213090"/>
            <a:ext cx="4638950" cy="644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B932EE-17F6-7DA6-7CC4-289FDC30422F}"/>
              </a:ext>
            </a:extLst>
          </p:cNvPr>
          <p:cNvSpPr/>
          <p:nvPr userDrawn="1"/>
        </p:nvSpPr>
        <p:spPr>
          <a:xfrm>
            <a:off x="-14566" y="-13543"/>
            <a:ext cx="12192000" cy="684828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0F124C0-3666-FC45-A866-5A4469E697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566" y="9713"/>
            <a:ext cx="3421605" cy="6848286"/>
          </a:xfrm>
          <a:prstGeom prst="rect">
            <a:avLst/>
          </a:prstGeom>
        </p:spPr>
      </p:pic>
      <p:sp>
        <p:nvSpPr>
          <p:cNvPr id="22" name="Picture Placeholder 8">
            <a:extLst>
              <a:ext uri="{FF2B5EF4-FFF2-40B4-BE49-F238E27FC236}">
                <a16:creationId xmlns:a16="http://schemas.microsoft.com/office/drawing/2014/main" id="{8C6C67FC-C3B6-C24F-964F-103617E87FEC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9455750" y="922448"/>
            <a:ext cx="2015275" cy="178689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Your picture here</a:t>
            </a:r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EFD9A899-B6DD-1142-94A0-DD8E4B82407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778634" y="946292"/>
            <a:ext cx="3581794" cy="313092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solidFill>
                  <a:schemeClr val="bg2"/>
                </a:solidFill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</a:t>
            </a:r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E1F6321D-B7D2-2048-9871-A79A2210956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78632" y="1368884"/>
            <a:ext cx="3581794" cy="24059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solidFill>
                  <a:schemeClr val="bg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Title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D3958946-A529-EB4E-A237-71C16283363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778632" y="2478593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email@khlaw.com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98C124C-48E5-2647-BAD9-91F86AB5190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778632" y="2157298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000.000.000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ED5D402C-803D-A64B-91DF-E70277E3431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78632" y="1827278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Office Location</a:t>
            </a:r>
          </a:p>
        </p:txBody>
      </p:sp>
      <p:sp>
        <p:nvSpPr>
          <p:cNvPr id="28" name="Picture Placeholder 8">
            <a:extLst>
              <a:ext uri="{FF2B5EF4-FFF2-40B4-BE49-F238E27FC236}">
                <a16:creationId xmlns:a16="http://schemas.microsoft.com/office/drawing/2014/main" id="{66380C05-86AF-1442-9ECE-CC78311DAF70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455750" y="4149084"/>
            <a:ext cx="2015275" cy="178689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Your picture here</a:t>
            </a:r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D08EBB57-8851-5549-92C9-B1A2A583DFA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78634" y="4172928"/>
            <a:ext cx="3581794" cy="313092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solidFill>
                  <a:schemeClr val="bg1"/>
                </a:solidFill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</a:t>
            </a: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14A4B47B-1113-3043-92C6-8279C52C180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78632" y="4595520"/>
            <a:ext cx="3581794" cy="24059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solidFill>
                  <a:schemeClr val="bg1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Attorney/Scientist Title</a:t>
            </a:r>
          </a:p>
        </p:txBody>
      </p:sp>
      <p:sp>
        <p:nvSpPr>
          <p:cNvPr id="31" name="Text Placeholder 4">
            <a:extLst>
              <a:ext uri="{FF2B5EF4-FFF2-40B4-BE49-F238E27FC236}">
                <a16:creationId xmlns:a16="http://schemas.microsoft.com/office/drawing/2014/main" id="{DC5104E3-217D-FF4B-B758-D2526864D38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78632" y="5705229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1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err="1"/>
              <a:t>email@khlaw.com</a:t>
            </a:r>
            <a:endParaRPr lang="en-US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36B5C34B-0009-0C48-8661-94A6F36087C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778632" y="5383934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1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000.000.000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C4ADB640-9D4B-B94D-ACB3-1C157C5F570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778632" y="5053914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solidFill>
                  <a:schemeClr val="bg1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Office Location</a:t>
            </a:r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8D98C7E7-A80A-44E6-9011-E879C0D552D6}"/>
              </a:ext>
            </a:extLst>
          </p:cNvPr>
          <p:cNvSpPr txBox="1">
            <a:spLocks/>
          </p:cNvSpPr>
          <p:nvPr userDrawn="1"/>
        </p:nvSpPr>
        <p:spPr>
          <a:xfrm>
            <a:off x="6356153" y="6213090"/>
            <a:ext cx="2566558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>
                <a:solidFill>
                  <a:schemeClr val="tx1"/>
                </a:solidFill>
              </a:rPr>
              <a:t>khlaw.com |</a:t>
            </a:r>
          </a:p>
        </p:txBody>
      </p:sp>
      <p:sp>
        <p:nvSpPr>
          <p:cNvPr id="36" name="Footer Placeholder 3">
            <a:extLst>
              <a:ext uri="{FF2B5EF4-FFF2-40B4-BE49-F238E27FC236}">
                <a16:creationId xmlns:a16="http://schemas.microsoft.com/office/drawing/2014/main" id="{11F93E73-B2DC-4C22-913F-C6FFD93D33E6}"/>
              </a:ext>
            </a:extLst>
          </p:cNvPr>
          <p:cNvSpPr txBox="1">
            <a:spLocks/>
          </p:cNvSpPr>
          <p:nvPr userDrawn="1"/>
        </p:nvSpPr>
        <p:spPr>
          <a:xfrm>
            <a:off x="2211862" y="6368569"/>
            <a:ext cx="5832526" cy="263621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300">
                <a:solidFill>
                  <a:schemeClr val="accent2"/>
                </a:solidFill>
              </a:rPr>
              <a:t>WASHINGTON, DC   BRUSSELS   SAN FRANCISCO   SHANGHAI   BOULDER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65F5FED-8222-4984-9606-6EA12DF0CD3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10007" y="2479414"/>
            <a:ext cx="3987603" cy="720986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defRPr sz="44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4" name="Text Placeholder 3">
            <a:extLst>
              <a:ext uri="{FF2B5EF4-FFF2-40B4-BE49-F238E27FC236}">
                <a16:creationId xmlns:a16="http://schemas.microsoft.com/office/drawing/2014/main" id="{F267DE4D-3816-4DFB-B3C2-26C1D4424AA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943100" y="3524073"/>
            <a:ext cx="3605645" cy="529937"/>
          </a:xfrm>
        </p:spPr>
        <p:txBody>
          <a:bodyPr>
            <a:normAutofit/>
          </a:bodyPr>
          <a:lstStyle>
            <a:lvl1pPr marL="0" indent="0">
              <a:buNone/>
              <a:defRPr sz="2400" b="1" spc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Any questions?</a:t>
            </a:r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EAAA7B4E-B6C8-4553-B8C9-898A3B107367}"/>
              </a:ext>
            </a:extLst>
          </p:cNvPr>
          <p:cNvSpPr txBox="1">
            <a:spLocks/>
          </p:cNvSpPr>
          <p:nvPr userDrawn="1"/>
        </p:nvSpPr>
        <p:spPr>
          <a:xfrm>
            <a:off x="8851972" y="6233847"/>
            <a:ext cx="2779423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 spc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2025 Keller and Heckman LLP</a:t>
            </a:r>
          </a:p>
        </p:txBody>
      </p:sp>
    </p:spTree>
    <p:extLst>
      <p:ext uri="{BB962C8B-B14F-4D97-AF65-F5344CB8AC3E}">
        <p14:creationId xmlns:p14="http://schemas.microsoft.com/office/powerpoint/2010/main" val="3080761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4961BA9-28BC-43FD-B3C5-67CE3176929E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40983856-5231-4680-92F1-344EC8ECC3E2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12648" y="1472184"/>
            <a:ext cx="10927080" cy="4590288"/>
          </a:xfrm>
        </p:spPr>
        <p:txBody>
          <a:bodyPr>
            <a:noAutofit/>
          </a:bodyPr>
          <a:lstStyle>
            <a:lvl1pPr>
              <a:buSzPct val="75000"/>
              <a:defRPr sz="26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597529" y="340690"/>
            <a:ext cx="9419697" cy="105647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4FCB858B-DD2C-4ADC-864D-75FC3F8A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F371E-8F75-48EE-A689-AB61DE7D5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285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#1 - Green Diam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4">
            <a:extLst>
              <a:ext uri="{FF2B5EF4-FFF2-40B4-BE49-F238E27FC236}">
                <a16:creationId xmlns:a16="http://schemas.microsoft.com/office/drawing/2014/main" id="{3BA27579-9EBF-4CB0-819F-C1476776C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300" y="9525"/>
            <a:ext cx="3421063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9D6CA5C4-CBEE-408A-8915-77324F61F808}"/>
              </a:ext>
            </a:extLst>
          </p:cNvPr>
          <p:cNvSpPr txBox="1">
            <a:spLocks/>
          </p:cNvSpPr>
          <p:nvPr/>
        </p:nvSpPr>
        <p:spPr>
          <a:xfrm>
            <a:off x="311150" y="6213475"/>
            <a:ext cx="1217613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khlaw.com |</a:t>
            </a:r>
          </a:p>
        </p:txBody>
      </p:sp>
      <p:pic>
        <p:nvPicPr>
          <p:cNvPr id="20" name="Graphic 7">
            <a:extLst>
              <a:ext uri="{FF2B5EF4-FFF2-40B4-BE49-F238E27FC236}">
                <a16:creationId xmlns:a16="http://schemas.microsoft.com/office/drawing/2014/main" id="{F913A2AD-A17B-4609-A6E3-B58675F005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black">
          <a:xfrm>
            <a:off x="227013" y="284163"/>
            <a:ext cx="2103437" cy="671512"/>
          </a:xfrm>
          <a:prstGeom prst="rect">
            <a:avLst/>
          </a:prstGeom>
        </p:spPr>
      </p:pic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5AF96E78-CDE1-4E26-9D79-4E0701EA6CFB}"/>
              </a:ext>
            </a:extLst>
          </p:cNvPr>
          <p:cNvSpPr txBox="1">
            <a:spLocks/>
          </p:cNvSpPr>
          <p:nvPr/>
        </p:nvSpPr>
        <p:spPr>
          <a:xfrm>
            <a:off x="1331913" y="6213475"/>
            <a:ext cx="278923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22" name="Footer Placeholder 3">
            <a:extLst>
              <a:ext uri="{FF2B5EF4-FFF2-40B4-BE49-F238E27FC236}">
                <a16:creationId xmlns:a16="http://schemas.microsoft.com/office/drawing/2014/main" id="{F94AC68E-F042-4837-AB9B-720D69121D01}"/>
              </a:ext>
            </a:extLst>
          </p:cNvPr>
          <p:cNvSpPr txBox="1">
            <a:spLocks/>
          </p:cNvSpPr>
          <p:nvPr/>
        </p:nvSpPr>
        <p:spPr>
          <a:xfrm>
            <a:off x="4121150" y="6369050"/>
            <a:ext cx="5978525" cy="263525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accent2"/>
                </a:solidFill>
              </a:rPr>
              <a:t>WASHINGTON, DC   BRUSSELS   SAN FRANCISCO   SHANGHAI  BOULDER</a:t>
            </a: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558425" y="918083"/>
            <a:ext cx="8117840" cy="1964690"/>
          </a:xfrm>
          <a:prstGeom prst="rect">
            <a:avLst/>
          </a:prstGeom>
        </p:spPr>
        <p:txBody>
          <a:bodyPr anchor="b"/>
          <a:lstStyle>
            <a:lvl1pPr algn="l">
              <a:defRPr sz="40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558425" y="4195886"/>
            <a:ext cx="3657600" cy="347472"/>
          </a:xfrm>
          <a:prstGeom prst="rect">
            <a:avLst/>
          </a:prstGeom>
        </p:spPr>
        <p:txBody>
          <a:bodyPr lIns="0" anchor="b"/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9"/>
          </p:nvPr>
        </p:nvSpPr>
        <p:spPr>
          <a:xfrm>
            <a:off x="558425" y="4625692"/>
            <a:ext cx="3657600" cy="26362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0"/>
          </p:nvPr>
        </p:nvSpPr>
        <p:spPr>
          <a:xfrm>
            <a:off x="558425" y="5764335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1"/>
          </p:nvPr>
        </p:nvSpPr>
        <p:spPr>
          <a:xfrm>
            <a:off x="558425" y="5443040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2"/>
          </p:nvPr>
        </p:nvSpPr>
        <p:spPr>
          <a:xfrm>
            <a:off x="4578288" y="4197096"/>
            <a:ext cx="3657600" cy="343063"/>
          </a:xfrm>
          <a:prstGeom prst="rect">
            <a:avLst/>
          </a:prstGeom>
        </p:spPr>
        <p:txBody>
          <a:bodyPr lIns="0" anchor="b"/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33"/>
          </p:nvPr>
        </p:nvSpPr>
        <p:spPr>
          <a:xfrm>
            <a:off x="4578286" y="4626864"/>
            <a:ext cx="3657600" cy="26362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34"/>
          </p:nvPr>
        </p:nvSpPr>
        <p:spPr>
          <a:xfrm>
            <a:off x="4578286" y="5757842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35"/>
          </p:nvPr>
        </p:nvSpPr>
        <p:spPr>
          <a:xfrm>
            <a:off x="4578286" y="5436547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58425" y="3073400"/>
            <a:ext cx="4114800" cy="488950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 sz="1800" b="0" i="0" spc="27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37"/>
          </p:nvPr>
        </p:nvSpPr>
        <p:spPr>
          <a:xfrm>
            <a:off x="558425" y="5113020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38"/>
          </p:nvPr>
        </p:nvSpPr>
        <p:spPr>
          <a:xfrm>
            <a:off x="4578286" y="5106527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708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- Slate Diam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>
            <a:extLst>
              <a:ext uri="{FF2B5EF4-FFF2-40B4-BE49-F238E27FC236}">
                <a16:creationId xmlns:a16="http://schemas.microsoft.com/office/drawing/2014/main" id="{8673F211-52A3-4265-812A-5EB805C63E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938" y="9525"/>
            <a:ext cx="3421062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A7B7050E-B14D-4A3C-BF99-CEDC6801DE48}"/>
              </a:ext>
            </a:extLst>
          </p:cNvPr>
          <p:cNvSpPr txBox="1">
            <a:spLocks/>
          </p:cNvSpPr>
          <p:nvPr/>
        </p:nvSpPr>
        <p:spPr>
          <a:xfrm>
            <a:off x="-1036638" y="6213475"/>
            <a:ext cx="2565401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khlaw.com |</a:t>
            </a:r>
          </a:p>
        </p:txBody>
      </p:sp>
      <p:pic>
        <p:nvPicPr>
          <p:cNvPr id="16" name="Graphic 7">
            <a:extLst>
              <a:ext uri="{FF2B5EF4-FFF2-40B4-BE49-F238E27FC236}">
                <a16:creationId xmlns:a16="http://schemas.microsoft.com/office/drawing/2014/main" id="{B5944911-B443-48D9-8335-1295A7F6523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black">
          <a:xfrm>
            <a:off x="227013" y="284163"/>
            <a:ext cx="2103437" cy="671512"/>
          </a:xfrm>
          <a:prstGeom prst="rect">
            <a:avLst/>
          </a:prstGeom>
        </p:spPr>
      </p:pic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29FC92EF-F15D-4509-84D8-BA30327D7184}"/>
              </a:ext>
            </a:extLst>
          </p:cNvPr>
          <p:cNvSpPr txBox="1">
            <a:spLocks/>
          </p:cNvSpPr>
          <p:nvPr/>
        </p:nvSpPr>
        <p:spPr>
          <a:xfrm>
            <a:off x="1331913" y="6213475"/>
            <a:ext cx="278923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07DD6774-5519-472D-B66B-663454C4628B}"/>
              </a:ext>
            </a:extLst>
          </p:cNvPr>
          <p:cNvSpPr txBox="1">
            <a:spLocks/>
          </p:cNvSpPr>
          <p:nvPr/>
        </p:nvSpPr>
        <p:spPr>
          <a:xfrm>
            <a:off x="4121150" y="6369050"/>
            <a:ext cx="5978525" cy="263525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accent2"/>
                </a:solidFill>
              </a:rPr>
              <a:t>WASHINGTON, DC   BRUSSELS   SAN FRANCISCO   SHANGHAI   BOULDER</a:t>
            </a:r>
          </a:p>
        </p:txBody>
      </p:sp>
      <p:sp>
        <p:nvSpPr>
          <p:cNvPr id="20" name="Title 1"/>
          <p:cNvSpPr>
            <a:spLocks noGrp="1"/>
          </p:cNvSpPr>
          <p:nvPr>
            <p:ph type="ctrTitle"/>
          </p:nvPr>
        </p:nvSpPr>
        <p:spPr>
          <a:xfrm>
            <a:off x="558425" y="918083"/>
            <a:ext cx="8117840" cy="1964690"/>
          </a:xfrm>
          <a:prstGeom prst="rect">
            <a:avLst/>
          </a:prstGeom>
        </p:spPr>
        <p:txBody>
          <a:bodyPr anchor="b"/>
          <a:lstStyle>
            <a:lvl1pPr algn="l">
              <a:defRPr sz="40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28"/>
          </p:nvPr>
        </p:nvSpPr>
        <p:spPr>
          <a:xfrm>
            <a:off x="558425" y="4195886"/>
            <a:ext cx="3657600" cy="347472"/>
          </a:xfrm>
          <a:prstGeom prst="rect">
            <a:avLst/>
          </a:prstGeom>
        </p:spPr>
        <p:txBody>
          <a:bodyPr lIns="0" anchor="b"/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29"/>
          </p:nvPr>
        </p:nvSpPr>
        <p:spPr>
          <a:xfrm>
            <a:off x="558425" y="4625692"/>
            <a:ext cx="3657600" cy="26362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4"/>
          <p:cNvSpPr>
            <a:spLocks noGrp="1"/>
          </p:cNvSpPr>
          <p:nvPr>
            <p:ph type="body" sz="quarter" idx="30"/>
          </p:nvPr>
        </p:nvSpPr>
        <p:spPr>
          <a:xfrm>
            <a:off x="558425" y="5764335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/>
          <p:cNvSpPr>
            <a:spLocks noGrp="1"/>
          </p:cNvSpPr>
          <p:nvPr>
            <p:ph type="body" sz="quarter" idx="31"/>
          </p:nvPr>
        </p:nvSpPr>
        <p:spPr>
          <a:xfrm>
            <a:off x="558425" y="5443040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/>
          <p:cNvSpPr>
            <a:spLocks noGrp="1"/>
          </p:cNvSpPr>
          <p:nvPr>
            <p:ph type="body" sz="quarter" idx="32"/>
          </p:nvPr>
        </p:nvSpPr>
        <p:spPr>
          <a:xfrm>
            <a:off x="4578288" y="4197096"/>
            <a:ext cx="3657600" cy="343063"/>
          </a:xfrm>
          <a:prstGeom prst="rect">
            <a:avLst/>
          </a:prstGeom>
        </p:spPr>
        <p:txBody>
          <a:bodyPr lIns="0" anchor="b"/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4"/>
          <p:cNvSpPr>
            <a:spLocks noGrp="1"/>
          </p:cNvSpPr>
          <p:nvPr>
            <p:ph type="body" sz="quarter" idx="33"/>
          </p:nvPr>
        </p:nvSpPr>
        <p:spPr>
          <a:xfrm>
            <a:off x="4578286" y="4626864"/>
            <a:ext cx="3657600" cy="263621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4"/>
          <p:cNvSpPr>
            <a:spLocks noGrp="1"/>
          </p:cNvSpPr>
          <p:nvPr>
            <p:ph type="body" sz="quarter" idx="34"/>
          </p:nvPr>
        </p:nvSpPr>
        <p:spPr>
          <a:xfrm>
            <a:off x="4578286" y="5757842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4"/>
          <p:cNvSpPr>
            <a:spLocks noGrp="1"/>
          </p:cNvSpPr>
          <p:nvPr>
            <p:ph type="body" sz="quarter" idx="35"/>
          </p:nvPr>
        </p:nvSpPr>
        <p:spPr>
          <a:xfrm>
            <a:off x="4578286" y="5436547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36"/>
          </p:nvPr>
        </p:nvSpPr>
        <p:spPr>
          <a:xfrm>
            <a:off x="558425" y="3073400"/>
            <a:ext cx="4114800" cy="488950"/>
          </a:xfrm>
        </p:spPr>
        <p:txBody>
          <a:bodyPr lIns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2500"/>
              </a:spcBef>
              <a:spcAft>
                <a:spcPts val="0"/>
              </a:spcAft>
              <a:buClrTx/>
              <a:buSzPct val="90000"/>
              <a:buFontTx/>
              <a:buNone/>
              <a:tabLst/>
              <a:defRPr sz="1800" b="0" i="0" spc="27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4"/>
          <p:cNvSpPr>
            <a:spLocks noGrp="1"/>
          </p:cNvSpPr>
          <p:nvPr>
            <p:ph type="body" sz="quarter" idx="37"/>
          </p:nvPr>
        </p:nvSpPr>
        <p:spPr>
          <a:xfrm>
            <a:off x="558425" y="5113020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"/>
          <p:cNvSpPr>
            <a:spLocks noGrp="1"/>
          </p:cNvSpPr>
          <p:nvPr>
            <p:ph type="body" sz="quarter" idx="38"/>
          </p:nvPr>
        </p:nvSpPr>
        <p:spPr>
          <a:xfrm>
            <a:off x="4578286" y="5106527"/>
            <a:ext cx="3657600" cy="243309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 Light" panose="020F0302020204030204" pitchFamily="34" charset="0"/>
                <a:ea typeface="Roboto Slab Light" pitchFamily="2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9741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54961BA9-28BC-43FD-B3C5-67CE3176929E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40983856-5231-4680-92F1-344EC8ECC3E2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D5B8280E-73B2-4EA9-A116-F19AD626BA23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12648" y="1472184"/>
            <a:ext cx="10927080" cy="4590288"/>
          </a:xfrm>
        </p:spPr>
        <p:txBody>
          <a:bodyPr>
            <a:noAutofit/>
          </a:bodyPr>
          <a:lstStyle>
            <a:lvl1pPr>
              <a:buSzPct val="75000"/>
              <a:defRPr sz="26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612648" y="329184"/>
            <a:ext cx="9419697" cy="105647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4FCB858B-DD2C-4ADC-864D-75FC3F8A4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F371E-8F75-48EE-A689-AB61DE7D5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Graphic 7">
            <a:extLst>
              <a:ext uri="{FF2B5EF4-FFF2-40B4-BE49-F238E27FC236}">
                <a16:creationId xmlns:a16="http://schemas.microsoft.com/office/drawing/2014/main" id="{8951E1FD-C8AA-50D4-2DB3-B925C8A2C22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 bwMode="black">
          <a:xfrm>
            <a:off x="9861550" y="522717"/>
            <a:ext cx="2103437" cy="67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2411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4">
            <a:extLst>
              <a:ext uri="{FF2B5EF4-FFF2-40B4-BE49-F238E27FC236}">
                <a16:creationId xmlns:a16="http://schemas.microsoft.com/office/drawing/2014/main" id="{3F98A39B-E05B-4DF1-8A37-F3FA18C547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BAF3D8F5-7478-4AD9-8394-44A47CAEAE84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A5870555-8D2C-4333-A229-556073D81012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469B9DDD-8F7E-4F60-AE48-F6099152C0C4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6"/>
          </p:nvPr>
        </p:nvSpPr>
        <p:spPr>
          <a:xfrm>
            <a:off x="6284443" y="1809750"/>
            <a:ext cx="5257800" cy="424815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3"/>
          <p:cNvSpPr>
            <a:spLocks noGrp="1"/>
          </p:cNvSpPr>
          <p:nvPr>
            <p:ph sz="half" idx="17"/>
          </p:nvPr>
        </p:nvSpPr>
        <p:spPr>
          <a:xfrm>
            <a:off x="615636" y="1804899"/>
            <a:ext cx="5257800" cy="4253401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615636" y="1377823"/>
            <a:ext cx="5257800" cy="378069"/>
          </a:xfrm>
          <a:prstGeom prst="rect">
            <a:avLst/>
          </a:prstGeom>
        </p:spPr>
        <p:txBody>
          <a:bodyPr lIns="0" anchor="b"/>
          <a:lstStyle>
            <a:lvl1pPr marL="0" indent="0">
              <a:lnSpc>
                <a:spcPct val="100000"/>
              </a:lnSpc>
              <a:buNone/>
              <a:defRPr sz="2000" b="1" i="0" spc="150" baseline="0">
                <a:solidFill>
                  <a:schemeClr val="accent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6284443" y="1377823"/>
            <a:ext cx="5257800" cy="378069"/>
          </a:xfrm>
          <a:prstGeom prst="rect">
            <a:avLst/>
          </a:prstGeom>
        </p:spPr>
        <p:txBody>
          <a:bodyPr lIns="0" anchor="b"/>
          <a:lstStyle>
            <a:lvl1pPr marL="0" indent="0">
              <a:lnSpc>
                <a:spcPct val="100000"/>
              </a:lnSpc>
              <a:buNone/>
              <a:defRPr sz="2000" b="1" i="0" spc="150" baseline="0">
                <a:solidFill>
                  <a:schemeClr val="accent2"/>
                </a:solidFill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/>
          </p:nvPr>
        </p:nvSpPr>
        <p:spPr>
          <a:xfrm>
            <a:off x="615636" y="340691"/>
            <a:ext cx="9401590" cy="94995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FD3E5A9-57C1-4764-BF24-953E470A27C9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D76CB-D97E-4B2C-B7E5-7967D14436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542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Content with Highlight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8C011ABD-3699-4B58-A41F-7D86F320B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63" b="-204"/>
          <a:stretch>
            <a:fillRect/>
          </a:stretch>
        </p:blipFill>
        <p:spPr bwMode="auto">
          <a:xfrm>
            <a:off x="1779588" y="0"/>
            <a:ext cx="895350" cy="1395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9">
            <a:extLst>
              <a:ext uri="{FF2B5EF4-FFF2-40B4-BE49-F238E27FC236}">
                <a16:creationId xmlns:a16="http://schemas.microsoft.com/office/drawing/2014/main" id="{7DF22134-F2F3-48DB-917A-D4481F178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25"/>
          <a:stretch>
            <a:fillRect/>
          </a:stretch>
        </p:blipFill>
        <p:spPr bwMode="invGray">
          <a:xfrm>
            <a:off x="1806575" y="5459413"/>
            <a:ext cx="903288" cy="13985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phic 7">
            <a:extLst>
              <a:ext uri="{FF2B5EF4-FFF2-40B4-BE49-F238E27FC236}">
                <a16:creationId xmlns:a16="http://schemas.microsoft.com/office/drawing/2014/main" id="{D0DCC74A-54AA-45FB-8D8F-AE758CBC26A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7FF625A9-5479-4D67-B752-A7F06577B40E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9119FA7C-4272-47F3-8DE5-A2BEDC2715F3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B4B5E3D6-2AE6-4A06-B0CF-B1F1580606B6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16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321552" y="2057400"/>
            <a:ext cx="3873891" cy="27051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4475746" y="434679"/>
            <a:ext cx="5402180" cy="96098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4475746" y="1640264"/>
            <a:ext cx="7066121" cy="4422163"/>
          </a:xfrm>
        </p:spPr>
        <p:txBody>
          <a:bodyPr/>
          <a:lstStyle>
            <a:lvl1pPr>
              <a:buSzPct val="75000"/>
              <a:defRPr sz="26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A00CE02A-3292-4400-9795-BF83EEA25FE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97FB5-6B2E-4890-9FB7-5E0F28335A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2399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Content - Diam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CAA85E5F-9B0B-43DB-BF3E-4F27B7173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175" y="0"/>
            <a:ext cx="3425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5">
            <a:extLst>
              <a:ext uri="{FF2B5EF4-FFF2-40B4-BE49-F238E27FC236}">
                <a16:creationId xmlns:a16="http://schemas.microsoft.com/office/drawing/2014/main" id="{F51FD3E0-87D7-4A13-9943-F243440793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B50CD643-553A-4988-82A9-B2ED6D1232A0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18BC18F2-021D-4B18-A262-1C377C7DD188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671D1278-1585-4DA3-A3CB-EA2ED260A86E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97529" y="340691"/>
            <a:ext cx="9419697" cy="89935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97529" y="1397161"/>
            <a:ext cx="7660205" cy="4665266"/>
          </a:xfrm>
        </p:spPr>
        <p:txBody>
          <a:bodyPr/>
          <a:lstStyle>
            <a:lvl1pPr>
              <a:buSzPct val="75000"/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C2CCF13F-30DD-4496-ABAF-D1F1D0857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FF2A4-FB11-4E29-886B-5B6A9551A8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95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/Content with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E921DB5F-99DF-4664-836C-9B474BBD0D49}"/>
              </a:ext>
            </a:extLst>
          </p:cNvPr>
          <p:cNvSpPr/>
          <p:nvPr/>
        </p:nvSpPr>
        <p:spPr>
          <a:xfrm>
            <a:off x="8766175" y="5138738"/>
            <a:ext cx="3425825" cy="133350"/>
          </a:xfrm>
          <a:custGeom>
            <a:avLst/>
            <a:gdLst>
              <a:gd name="connsiteX0" fmla="*/ 0 w 3495555"/>
              <a:gd name="connsiteY0" fmla="*/ 0 h 57873"/>
              <a:gd name="connsiteX1" fmla="*/ 3495555 w 3495555"/>
              <a:gd name="connsiteY1" fmla="*/ 0 h 57873"/>
              <a:gd name="connsiteX2" fmla="*/ 3495555 w 3495555"/>
              <a:gd name="connsiteY2" fmla="*/ 57873 h 57873"/>
              <a:gd name="connsiteX3" fmla="*/ 0 w 3495555"/>
              <a:gd name="connsiteY3" fmla="*/ 57873 h 57873"/>
              <a:gd name="connsiteX4" fmla="*/ 0 w 3495555"/>
              <a:gd name="connsiteY4" fmla="*/ 0 h 57873"/>
              <a:gd name="connsiteX0" fmla="*/ 103238 w 3495555"/>
              <a:gd name="connsiteY0" fmla="*/ 0 h 57873"/>
              <a:gd name="connsiteX1" fmla="*/ 3495555 w 3495555"/>
              <a:gd name="connsiteY1" fmla="*/ 0 h 57873"/>
              <a:gd name="connsiteX2" fmla="*/ 3495555 w 3495555"/>
              <a:gd name="connsiteY2" fmla="*/ 57873 h 57873"/>
              <a:gd name="connsiteX3" fmla="*/ 0 w 3495555"/>
              <a:gd name="connsiteY3" fmla="*/ 57873 h 57873"/>
              <a:gd name="connsiteX4" fmla="*/ 103238 w 3495555"/>
              <a:gd name="connsiteY4" fmla="*/ 0 h 57873"/>
              <a:gd name="connsiteX0" fmla="*/ 56326 w 3495555"/>
              <a:gd name="connsiteY0" fmla="*/ 0 h 64707"/>
              <a:gd name="connsiteX1" fmla="*/ 3495555 w 3495555"/>
              <a:gd name="connsiteY1" fmla="*/ 6834 h 64707"/>
              <a:gd name="connsiteX2" fmla="*/ 3495555 w 3495555"/>
              <a:gd name="connsiteY2" fmla="*/ 64707 h 64707"/>
              <a:gd name="connsiteX3" fmla="*/ 0 w 3495555"/>
              <a:gd name="connsiteY3" fmla="*/ 64707 h 64707"/>
              <a:gd name="connsiteX4" fmla="*/ 56326 w 3495555"/>
              <a:gd name="connsiteY4" fmla="*/ 0 h 64707"/>
              <a:gd name="connsiteX0" fmla="*/ 91661 w 3495555"/>
              <a:gd name="connsiteY0" fmla="*/ 0 h 67452"/>
              <a:gd name="connsiteX1" fmla="*/ 3495555 w 3495555"/>
              <a:gd name="connsiteY1" fmla="*/ 9579 h 67452"/>
              <a:gd name="connsiteX2" fmla="*/ 3495555 w 3495555"/>
              <a:gd name="connsiteY2" fmla="*/ 67452 h 67452"/>
              <a:gd name="connsiteX3" fmla="*/ 0 w 3495555"/>
              <a:gd name="connsiteY3" fmla="*/ 67452 h 67452"/>
              <a:gd name="connsiteX4" fmla="*/ 91661 w 3495555"/>
              <a:gd name="connsiteY4" fmla="*/ 0 h 67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95555" h="67452">
                <a:moveTo>
                  <a:pt x="91661" y="0"/>
                </a:moveTo>
                <a:lnTo>
                  <a:pt x="3495555" y="9579"/>
                </a:lnTo>
                <a:lnTo>
                  <a:pt x="3495555" y="67452"/>
                </a:lnTo>
                <a:lnTo>
                  <a:pt x="0" y="67452"/>
                </a:lnTo>
                <a:lnTo>
                  <a:pt x="9166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43B4D11-8DE8-48CC-8E76-445BB1E66B1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720E2D00-296E-40E4-8F48-80EF4037D686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84141B16-0437-45DB-9183-38D3B9EDD4A0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4C623EF0-C1A1-4608-94BA-55AC9177A1EA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597529" y="340690"/>
            <a:ext cx="9419697" cy="10564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85001" y="1689100"/>
            <a:ext cx="5016500" cy="346811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97530" y="1689100"/>
            <a:ext cx="5832454" cy="4373328"/>
          </a:xfrm>
        </p:spPr>
        <p:txBody>
          <a:bodyPr/>
          <a:lstStyle>
            <a:lvl1pPr>
              <a:buSzPct val="75000"/>
              <a:defRPr sz="2600"/>
            </a:lvl1pPr>
            <a:lvl2pPr>
              <a:defRPr sz="2400"/>
            </a:lvl2pPr>
            <a:lvl3pPr>
              <a:defRPr sz="20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1CCAE180-CEAE-44F2-9A3F-09DA6FAE7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022023-F2A6-4177-8E79-E19D36823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8678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4">
            <a:extLst>
              <a:ext uri="{FF2B5EF4-FFF2-40B4-BE49-F238E27FC236}">
                <a16:creationId xmlns:a16="http://schemas.microsoft.com/office/drawing/2014/main" id="{B449BD6B-F8F5-4373-89BA-DD6EC2A31F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9BC74ABF-68C5-4415-8C0C-BA4B6021F833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0F9543CE-193A-4DEF-A2B8-6ABCB75136C1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EA502491-313F-49AA-8DD3-B9DEA2C4E37F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101598" y="114299"/>
            <a:ext cx="5994401" cy="662940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766561" y="2057400"/>
            <a:ext cx="4832772" cy="2959430"/>
          </a:xfrm>
          <a:prstGeom prst="rect">
            <a:avLst/>
          </a:prstGeom>
        </p:spPr>
        <p:txBody>
          <a:bodyPr/>
          <a:lstStyle>
            <a:lvl1pPr algn="l">
              <a:defRPr sz="48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E76CA574-8042-48B6-9F6F-92F3DFF1F22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895C1-951B-4133-845C-482C247A0C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2273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 - Highl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4">
            <a:extLst>
              <a:ext uri="{FF2B5EF4-FFF2-40B4-BE49-F238E27FC236}">
                <a16:creationId xmlns:a16="http://schemas.microsoft.com/office/drawing/2014/main" id="{73063167-1BD6-44D9-89A3-C8B4CED6EA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63" b="-204"/>
          <a:stretch>
            <a:fillRect/>
          </a:stretch>
        </p:blipFill>
        <p:spPr bwMode="auto">
          <a:xfrm>
            <a:off x="2706688" y="0"/>
            <a:ext cx="1119187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phic 9">
            <a:extLst>
              <a:ext uri="{FF2B5EF4-FFF2-40B4-BE49-F238E27FC236}">
                <a16:creationId xmlns:a16="http://schemas.microsoft.com/office/drawing/2014/main" id="{6BC62D13-DC54-470E-9BA8-04113145E1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25"/>
          <a:stretch>
            <a:fillRect/>
          </a:stretch>
        </p:blipFill>
        <p:spPr bwMode="invGray">
          <a:xfrm>
            <a:off x="2679700" y="5037138"/>
            <a:ext cx="1174750" cy="18208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phic 7">
            <a:extLst>
              <a:ext uri="{FF2B5EF4-FFF2-40B4-BE49-F238E27FC236}">
                <a16:creationId xmlns:a16="http://schemas.microsoft.com/office/drawing/2014/main" id="{29B9B673-1712-45AC-B9DD-8A956F2EFC9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C07E6633-464E-4C40-B537-B25499CB6DBC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5F01AA0D-1495-42D9-9AEC-47786687795D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16393A2B-DAA2-4D9B-B0FD-CD395CAD1D0F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13" name="Title 1"/>
          <p:cNvSpPr>
            <a:spLocks noGrp="1"/>
          </p:cNvSpPr>
          <p:nvPr>
            <p:ph type="ctrTitle"/>
          </p:nvPr>
        </p:nvSpPr>
        <p:spPr>
          <a:xfrm>
            <a:off x="5594023" y="2057400"/>
            <a:ext cx="5105398" cy="270510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4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 bwMode="black">
          <a:xfrm>
            <a:off x="1365629" y="2057400"/>
            <a:ext cx="3873891" cy="2705100"/>
          </a:xfrm>
        </p:spPr>
        <p:txBody>
          <a:bodyPr/>
          <a:lstStyle>
            <a:lvl1pPr>
              <a:defRPr sz="1800"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6D9B99CD-B6BE-4D31-826E-7DD108546BD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AA1FA-839A-4789-A687-581759836A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39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4">
            <a:extLst>
              <a:ext uri="{FF2B5EF4-FFF2-40B4-BE49-F238E27FC236}">
                <a16:creationId xmlns:a16="http://schemas.microsoft.com/office/drawing/2014/main" id="{68F4350D-ECF2-4B60-B23D-ECF008ACBC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4DE49E-1B49-4EBA-8B39-93DED409BC21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3CF4881-9CA1-44D9-AA73-64D8956B0717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754F646C-1CC5-4AC9-890E-E0DA6D0FB390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97530" y="340690"/>
            <a:ext cx="9262908" cy="10564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F08DC3D2-EDA7-4F3F-8237-56701CBFA9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148C7-A7F1-449F-AEFA-978586F237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770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4">
            <a:extLst>
              <a:ext uri="{FF2B5EF4-FFF2-40B4-BE49-F238E27FC236}">
                <a16:creationId xmlns:a16="http://schemas.microsoft.com/office/drawing/2014/main" id="{1CC95B55-BF94-4F97-A938-B090F38DAB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D674C1DA-2740-406D-A2B2-0F552A7617E6}"/>
              </a:ext>
            </a:extLst>
          </p:cNvPr>
          <p:cNvSpPr txBox="1">
            <a:spLocks/>
          </p:cNvSpPr>
          <p:nvPr/>
        </p:nvSpPr>
        <p:spPr>
          <a:xfrm>
            <a:off x="10998200" y="624681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EE3735-1834-485E-80F0-98CFF3A77670}"/>
              </a:ext>
            </a:extLst>
          </p:cNvPr>
          <p:cNvSpPr txBox="1">
            <a:spLocks/>
          </p:cNvSpPr>
          <p:nvPr/>
        </p:nvSpPr>
        <p:spPr>
          <a:xfrm>
            <a:off x="10999788" y="6240463"/>
            <a:ext cx="101600" cy="373062"/>
          </a:xfrm>
          <a:prstGeom prst="rect">
            <a:avLst/>
          </a:prstGeom>
        </p:spPr>
        <p:txBody>
          <a:bodyPr l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444C8FFB-D523-4B46-B82C-1CE8B98C4E72}"/>
              </a:ext>
            </a:extLst>
          </p:cNvPr>
          <p:cNvSpPr txBox="1">
            <a:spLocks/>
          </p:cNvSpPr>
          <p:nvPr/>
        </p:nvSpPr>
        <p:spPr>
          <a:xfrm>
            <a:off x="8110538" y="6213475"/>
            <a:ext cx="2566987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© 2025 Keller and Heckman LLP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7E337CD1-748A-4CE8-AF27-127A6717E9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000" y="6234113"/>
            <a:ext cx="571500" cy="38576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C13BB6-0FB8-4158-9B4B-2AE3FEE36F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251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/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>
            <a:extLst>
              <a:ext uri="{FF2B5EF4-FFF2-40B4-BE49-F238E27FC236}">
                <a16:creationId xmlns:a16="http://schemas.microsoft.com/office/drawing/2014/main" id="{5471A1A9-3022-4D51-ABBB-5833F1306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8" y="9525"/>
            <a:ext cx="3422650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2DE1C81-54DE-4039-A79F-640D121203DD}"/>
              </a:ext>
            </a:extLst>
          </p:cNvPr>
          <p:cNvSpPr/>
          <p:nvPr/>
        </p:nvSpPr>
        <p:spPr>
          <a:xfrm>
            <a:off x="7539038" y="6213475"/>
            <a:ext cx="4638675" cy="644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E197EFDB-4D71-4384-BBE5-4C60D7BE01E4}"/>
              </a:ext>
            </a:extLst>
          </p:cNvPr>
          <p:cNvSpPr txBox="1">
            <a:spLocks/>
          </p:cNvSpPr>
          <p:nvPr/>
        </p:nvSpPr>
        <p:spPr>
          <a:xfrm>
            <a:off x="6356350" y="6213475"/>
            <a:ext cx="2566988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/>
              <a:t>khlaw.com  |</a:t>
            </a:r>
          </a:p>
        </p:txBody>
      </p:sp>
      <p:sp>
        <p:nvSpPr>
          <p:cNvPr id="19" name="Footer Placeholder 3">
            <a:extLst>
              <a:ext uri="{FF2B5EF4-FFF2-40B4-BE49-F238E27FC236}">
                <a16:creationId xmlns:a16="http://schemas.microsoft.com/office/drawing/2014/main" id="{55B19E38-1581-45D9-AFB7-AC07B01F1081}"/>
              </a:ext>
            </a:extLst>
          </p:cNvPr>
          <p:cNvSpPr txBox="1">
            <a:spLocks/>
          </p:cNvSpPr>
          <p:nvPr/>
        </p:nvSpPr>
        <p:spPr>
          <a:xfrm>
            <a:off x="2211388" y="6369050"/>
            <a:ext cx="5832475" cy="263525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solidFill>
                  <a:schemeClr val="accent2"/>
                </a:solidFill>
              </a:rPr>
              <a:t>WASHINGTON, DC   BRUSSELS   SAN FRANCISCO   SHANGHAI   BOULDER</a:t>
            </a:r>
          </a:p>
        </p:txBody>
      </p:sp>
      <p:sp>
        <p:nvSpPr>
          <p:cNvPr id="20" name="Footer Placeholder 3">
            <a:extLst>
              <a:ext uri="{FF2B5EF4-FFF2-40B4-BE49-F238E27FC236}">
                <a16:creationId xmlns:a16="http://schemas.microsoft.com/office/drawing/2014/main" id="{B827957D-FD8B-4F14-B808-9BF76D71B0AD}"/>
              </a:ext>
            </a:extLst>
          </p:cNvPr>
          <p:cNvSpPr txBox="1">
            <a:spLocks/>
          </p:cNvSpPr>
          <p:nvPr/>
        </p:nvSpPr>
        <p:spPr>
          <a:xfrm>
            <a:off x="8848725" y="6213475"/>
            <a:ext cx="2779713" cy="419100"/>
          </a:xfrm>
          <a:prstGeom prst="rect">
            <a:avLst/>
          </a:prstGeom>
        </p:spPr>
        <p:txBody>
          <a:bodyPr lIns="0" rIns="0" bIns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>
                <a:latin typeface="Calibri" panose="020F0502020204030204" pitchFamily="34" charset="0"/>
                <a:cs typeface="Calibri" panose="020F0502020204030204" pitchFamily="34" charset="0"/>
              </a:rPr>
              <a:t>© 2025 Keller and Heckman LLP</a:t>
            </a:r>
          </a:p>
        </p:txBody>
      </p:sp>
      <p:pic>
        <p:nvPicPr>
          <p:cNvPr id="21" name="Graphic 10">
            <a:extLst>
              <a:ext uri="{FF2B5EF4-FFF2-40B4-BE49-F238E27FC236}">
                <a16:creationId xmlns:a16="http://schemas.microsoft.com/office/drawing/2014/main" id="{2F65B46E-234E-419F-9554-BD8A542005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59" r="14797"/>
          <a:stretch/>
        </p:blipFill>
        <p:spPr bwMode="black">
          <a:xfrm>
            <a:off x="10125075" y="534988"/>
            <a:ext cx="1503363" cy="673100"/>
          </a:xfrm>
          <a:prstGeom prst="rect">
            <a:avLst/>
          </a:prstGeom>
        </p:spPr>
      </p:pic>
      <p:sp>
        <p:nvSpPr>
          <p:cNvPr id="40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9455750" y="1680210"/>
            <a:ext cx="2015275" cy="1786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1" name="Text Placeholder 4"/>
          <p:cNvSpPr>
            <a:spLocks noGrp="1"/>
          </p:cNvSpPr>
          <p:nvPr>
            <p:ph type="body" sz="quarter" idx="35"/>
          </p:nvPr>
        </p:nvSpPr>
        <p:spPr>
          <a:xfrm>
            <a:off x="5778634" y="1704054"/>
            <a:ext cx="3581794" cy="313092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"/>
          <p:cNvSpPr>
            <a:spLocks noGrp="1"/>
          </p:cNvSpPr>
          <p:nvPr>
            <p:ph type="body" sz="quarter" idx="29"/>
          </p:nvPr>
        </p:nvSpPr>
        <p:spPr>
          <a:xfrm>
            <a:off x="5778632" y="2126646"/>
            <a:ext cx="3581794" cy="24059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4"/>
          <p:cNvSpPr>
            <a:spLocks noGrp="1"/>
          </p:cNvSpPr>
          <p:nvPr>
            <p:ph type="body" sz="quarter" idx="36"/>
          </p:nvPr>
        </p:nvSpPr>
        <p:spPr>
          <a:xfrm>
            <a:off x="5778632" y="3236355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4"/>
          <p:cNvSpPr>
            <a:spLocks noGrp="1"/>
          </p:cNvSpPr>
          <p:nvPr>
            <p:ph type="body" sz="quarter" idx="37"/>
          </p:nvPr>
        </p:nvSpPr>
        <p:spPr>
          <a:xfrm>
            <a:off x="5778632" y="2915060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4"/>
          <p:cNvSpPr>
            <a:spLocks noGrp="1"/>
          </p:cNvSpPr>
          <p:nvPr>
            <p:ph type="body" sz="quarter" idx="38"/>
          </p:nvPr>
        </p:nvSpPr>
        <p:spPr>
          <a:xfrm>
            <a:off x="5778632" y="2585040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Picture Placeholder 8"/>
          <p:cNvSpPr>
            <a:spLocks noGrp="1"/>
          </p:cNvSpPr>
          <p:nvPr>
            <p:ph type="pic" sz="quarter" idx="39"/>
          </p:nvPr>
        </p:nvSpPr>
        <p:spPr>
          <a:xfrm>
            <a:off x="9455750" y="4149084"/>
            <a:ext cx="2015275" cy="17868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7" name="Text Placeholder 4"/>
          <p:cNvSpPr>
            <a:spLocks noGrp="1"/>
          </p:cNvSpPr>
          <p:nvPr>
            <p:ph type="body" sz="quarter" idx="40"/>
          </p:nvPr>
        </p:nvSpPr>
        <p:spPr>
          <a:xfrm>
            <a:off x="5778634" y="4172928"/>
            <a:ext cx="3581794" cy="313092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2200" b="0" i="0" spc="100" baseline="0"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5778632" y="4595520"/>
            <a:ext cx="3581794" cy="240590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2"/>
          </p:nvPr>
        </p:nvSpPr>
        <p:spPr>
          <a:xfrm>
            <a:off x="5778632" y="5705229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/>
          <p:cNvSpPr>
            <a:spLocks noGrp="1"/>
          </p:cNvSpPr>
          <p:nvPr>
            <p:ph type="body" sz="quarter" idx="43"/>
          </p:nvPr>
        </p:nvSpPr>
        <p:spPr>
          <a:xfrm>
            <a:off x="5778632" y="5383934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"/>
          <p:cNvSpPr>
            <a:spLocks noGrp="1"/>
          </p:cNvSpPr>
          <p:nvPr>
            <p:ph type="body" sz="quarter" idx="44"/>
          </p:nvPr>
        </p:nvSpPr>
        <p:spPr>
          <a:xfrm>
            <a:off x="5778632" y="5053914"/>
            <a:ext cx="3581794" cy="22205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lnSpc>
                <a:spcPct val="100000"/>
              </a:lnSpc>
              <a:buNone/>
              <a:defRPr sz="1600" b="0" i="0" spc="100" baseline="0">
                <a:latin typeface="Calibri" panose="020F0502020204030204" pitchFamily="34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itle 1"/>
          <p:cNvSpPr>
            <a:spLocks noGrp="1"/>
          </p:cNvSpPr>
          <p:nvPr>
            <p:ph type="ctrTitle"/>
          </p:nvPr>
        </p:nvSpPr>
        <p:spPr>
          <a:xfrm>
            <a:off x="1610007" y="2479414"/>
            <a:ext cx="3987603" cy="720986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 b="0" i="0" spc="200" baseline="0">
                <a:latin typeface="Georgia" panose="02040502050405020303" pitchFamily="18" charset="0"/>
                <a:ea typeface="Roboto Slab Medium" pitchFamily="2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5" name="Text Placeholder 3"/>
          <p:cNvSpPr>
            <a:spLocks noGrp="1"/>
          </p:cNvSpPr>
          <p:nvPr>
            <p:ph type="body" sz="quarter" idx="45"/>
          </p:nvPr>
        </p:nvSpPr>
        <p:spPr>
          <a:xfrm>
            <a:off x="1943100" y="3314700"/>
            <a:ext cx="3605645" cy="529937"/>
          </a:xfrm>
        </p:spPr>
        <p:txBody>
          <a:bodyPr/>
          <a:lstStyle>
            <a:lvl1pPr marL="0" indent="0">
              <a:buNone/>
              <a:defRPr sz="2400" b="1" spc="1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20109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611047-F0C5-EE4E-BE2C-E776DFB7A3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‹#›</a:t>
            </a:fld>
            <a:endParaRPr lang="en-US" sz="13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F53FF7-BD52-C14F-B4E0-F94ED0369081}"/>
              </a:ext>
            </a:extLst>
          </p:cNvPr>
          <p:cNvSpPr txBox="1">
            <a:spLocks/>
          </p:cNvSpPr>
          <p:nvPr userDrawn="1"/>
        </p:nvSpPr>
        <p:spPr>
          <a:xfrm>
            <a:off x="11316104" y="6257907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|</a:t>
            </a:r>
          </a:p>
        </p:txBody>
      </p:sp>
      <p:sp>
        <p:nvSpPr>
          <p:cNvPr id="8" name="Footer Placeholder 3">
            <a:extLst>
              <a:ext uri="{FF2B5EF4-FFF2-40B4-BE49-F238E27FC236}">
                <a16:creationId xmlns:a16="http://schemas.microsoft.com/office/drawing/2014/main" id="{17D8C46C-4F52-994C-BAE6-CC5A70503197}"/>
              </a:ext>
            </a:extLst>
          </p:cNvPr>
          <p:cNvSpPr txBox="1">
            <a:spLocks/>
          </p:cNvSpPr>
          <p:nvPr userDrawn="1"/>
        </p:nvSpPr>
        <p:spPr>
          <a:xfrm>
            <a:off x="10998306" y="6247483"/>
            <a:ext cx="101601" cy="372687"/>
          </a:xfrm>
          <a:prstGeom prst="rect">
            <a:avLst/>
          </a:prstGeom>
        </p:spPr>
        <p:txBody>
          <a:bodyPr vert="horz" lIns="0" tIns="45720" rIns="9144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CD7CF49-CEF8-4A1A-B6B1-3107A54D8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1532A21-9483-403A-90C6-5D67ECFCA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36" y="1371600"/>
            <a:ext cx="11004145" cy="4686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3pPr marL="1031875" indent="-341313">
              <a:buSzPct val="90000"/>
              <a:buFont typeface="Calibri" panose="020F0502020204030204" pitchFamily="34" charset="0"/>
              <a:buChar char="–"/>
              <a:defRPr/>
            </a:lvl3pPr>
            <a:lvl4pPr marL="1206500" indent="-290513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B89D70D5-D1D9-4D1C-8498-71E61C68566D}"/>
              </a:ext>
            </a:extLst>
          </p:cNvPr>
          <p:cNvSpPr txBox="1">
            <a:spLocks/>
          </p:cNvSpPr>
          <p:nvPr userDrawn="1"/>
        </p:nvSpPr>
        <p:spPr>
          <a:xfrm>
            <a:off x="8004938" y="6213090"/>
            <a:ext cx="2674506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b="0" i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© 2025 Keller and Heckman LLP</a:t>
            </a:r>
          </a:p>
        </p:txBody>
      </p:sp>
    </p:spTree>
    <p:extLst>
      <p:ext uri="{BB962C8B-B14F-4D97-AF65-F5344CB8AC3E}">
        <p14:creationId xmlns:p14="http://schemas.microsoft.com/office/powerpoint/2010/main" val="3132952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487E1E-C4C8-2257-DDAE-72791BDA834E}"/>
              </a:ext>
            </a:extLst>
          </p:cNvPr>
          <p:cNvSpPr/>
          <p:nvPr userDrawn="1"/>
        </p:nvSpPr>
        <p:spPr>
          <a:xfrm>
            <a:off x="0" y="0"/>
            <a:ext cx="12192000" cy="147099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2648" y="329184"/>
            <a:ext cx="9272016" cy="950976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529" y="1552353"/>
            <a:ext cx="11030598" cy="45055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9BDF9326-F318-A643-8C0B-4FD83523C7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5367" y="6234545"/>
            <a:ext cx="492760" cy="385950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0" i="0" spc="0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defRPr>
            </a:lvl1pPr>
          </a:lstStyle>
          <a:p>
            <a:fld id="{F24E91E0-022F-7A40-92CF-91329A85936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Graphic 7">
            <a:extLst>
              <a:ext uri="{FF2B5EF4-FFF2-40B4-BE49-F238E27FC236}">
                <a16:creationId xmlns:a16="http://schemas.microsoft.com/office/drawing/2014/main" id="{917C63AC-FA2C-B72C-EF83-ED6E47E82E28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/>
          <a:stretch/>
        </p:blipFill>
        <p:spPr bwMode="black">
          <a:xfrm>
            <a:off x="9861550" y="464345"/>
            <a:ext cx="2103437" cy="671512"/>
          </a:xfrm>
          <a:prstGeom prst="rect">
            <a:avLst/>
          </a:prstGeom>
        </p:spPr>
      </p:pic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0AE9C13-E8F5-D48D-A5AD-2ED4A17A8F27}"/>
              </a:ext>
            </a:extLst>
          </p:cNvPr>
          <p:cNvSpPr txBox="1">
            <a:spLocks/>
          </p:cNvSpPr>
          <p:nvPr userDrawn="1"/>
        </p:nvSpPr>
        <p:spPr>
          <a:xfrm>
            <a:off x="8004938" y="6213090"/>
            <a:ext cx="2674506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 spc="0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© 2025 Keller and Heckman LLP</a:t>
            </a:r>
          </a:p>
        </p:txBody>
      </p:sp>
    </p:spTree>
    <p:extLst>
      <p:ext uri="{BB962C8B-B14F-4D97-AF65-F5344CB8AC3E}">
        <p14:creationId xmlns:p14="http://schemas.microsoft.com/office/powerpoint/2010/main" val="37423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80" r:id="rId3"/>
    <p:sldLayoutId id="2147483882" r:id="rId4"/>
    <p:sldLayoutId id="2147483883" r:id="rId5"/>
    <p:sldLayoutId id="2147483888" r:id="rId6"/>
    <p:sldLayoutId id="2147483887" r:id="rId7"/>
    <p:sldLayoutId id="2147483884" r:id="rId8"/>
    <p:sldLayoutId id="2147483886" r:id="rId9"/>
    <p:sldLayoutId id="2147483889" r:id="rId10"/>
    <p:sldLayoutId id="2147483891" r:id="rId11"/>
    <p:sldLayoutId id="2147483894" r:id="rId12"/>
    <p:sldLayoutId id="2147483912" r:id="rId13"/>
    <p:sldLayoutId id="2147483896" r:id="rId14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None/>
        <a:defRPr sz="3200" b="0" i="0" kern="1200" spc="200" baseline="0">
          <a:solidFill>
            <a:schemeClr val="bg2"/>
          </a:solidFill>
          <a:latin typeface="Georgia" panose="02040502050405020303" pitchFamily="18" charset="0"/>
          <a:ea typeface="Roboto Slab Medium" pitchFamily="2" charset="0"/>
          <a:cs typeface="Calibri" panose="020F0502020204030204" pitchFamily="34" charset="0"/>
        </a:defRPr>
      </a:lvl1pPr>
    </p:titleStyle>
    <p:bodyStyle>
      <a:lvl1pPr marL="406400" indent="-4064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75000"/>
        <a:buFontTx/>
        <a:buBlip>
          <a:blip r:embed="rId17"/>
        </a:buBlip>
        <a:tabLst/>
        <a:defRPr sz="2600" b="0" i="0" kern="1200" spc="70" baseline="0">
          <a:solidFill>
            <a:schemeClr val="tx1"/>
          </a:solidFill>
          <a:latin typeface="Calibri" panose="020F0502020204030204" pitchFamily="34" charset="0"/>
          <a:ea typeface="Roboto Light" panose="02000000000000000000" pitchFamily="2" charset="0"/>
          <a:cs typeface="Calibri" panose="020F0502020204030204" pitchFamily="34" charset="0"/>
        </a:defRPr>
      </a:lvl1pPr>
      <a:lvl2pPr marL="744538" indent="-33813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75000"/>
        <a:buFontTx/>
        <a:buBlip>
          <a:blip r:embed="rId18"/>
        </a:buBlip>
        <a:tabLst/>
        <a:defRPr sz="2400" b="0" i="0" kern="1200" spc="70" baseline="0">
          <a:solidFill>
            <a:schemeClr val="tx1"/>
          </a:solidFill>
          <a:latin typeface="Calibri" panose="020F0502020204030204" pitchFamily="34" charset="0"/>
          <a:ea typeface="Roboto Light" panose="02000000000000000000" pitchFamily="2" charset="0"/>
          <a:cs typeface="Calibri" panose="020F0502020204030204" pitchFamily="34" charset="0"/>
        </a:defRPr>
      </a:lvl2pPr>
      <a:lvl3pPr marL="1031875" indent="-3413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SzPct val="90000"/>
        <a:buFont typeface="Calibri" panose="020F0502020204030204" pitchFamily="34" charset="0"/>
        <a:buChar char="–"/>
        <a:tabLst/>
        <a:defRPr sz="2000" b="0" i="0" kern="1200" spc="70" baseline="0">
          <a:solidFill>
            <a:schemeClr val="tx1"/>
          </a:solidFill>
          <a:latin typeface="Calibri" panose="020F0502020204030204" pitchFamily="34" charset="0"/>
          <a:ea typeface="Roboto Light" panose="02000000000000000000" pitchFamily="2" charset="0"/>
          <a:cs typeface="Calibri" panose="020F0502020204030204" pitchFamily="34" charset="0"/>
        </a:defRPr>
      </a:lvl3pPr>
      <a:lvl4pPr marL="1206500" indent="-290513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SzPct val="90000"/>
        <a:buFont typeface="Arial" panose="020B0604020202020204" pitchFamily="34" charset="0"/>
        <a:buChar char="•"/>
        <a:tabLst/>
        <a:defRPr sz="2000" b="0" i="0" kern="1200" spc="70" baseline="0">
          <a:solidFill>
            <a:schemeClr val="tx1"/>
          </a:solidFill>
          <a:latin typeface="Calibri" panose="020F0502020204030204" pitchFamily="34" charset="0"/>
          <a:ea typeface="Roboto Light" panose="02000000000000000000" pitchFamily="2" charset="0"/>
          <a:cs typeface="Calibri" panose="020F0502020204030204" pitchFamily="34" charset="0"/>
        </a:defRPr>
      </a:lvl4pPr>
      <a:lvl5pPr marL="1487488" indent="-2809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90000"/>
        <a:buFontTx/>
        <a:buBlip>
          <a:blip r:embed="rId18"/>
        </a:buBlip>
        <a:tabLst/>
        <a:defRPr sz="2000" b="0" i="0" kern="1200" spc="70" baseline="0">
          <a:solidFill>
            <a:schemeClr val="tx1"/>
          </a:solidFill>
          <a:latin typeface="Calibri" panose="020F0502020204030204" pitchFamily="34" charset="0"/>
          <a:ea typeface="Roboto Light" panose="02000000000000000000" pitchFamily="2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2" orient="horz" pos="3816">
          <p15:clr>
            <a:srgbClr val="F26B43"/>
          </p15:clr>
        </p15:guide>
        <p15:guide id="81" pos="432">
          <p15:clr>
            <a:srgbClr val="F26B43"/>
          </p15:clr>
        </p15:guide>
        <p15:guide id="139" orient="horz" pos="816">
          <p15:clr>
            <a:srgbClr val="F26B43"/>
          </p15:clr>
        </p15:guide>
        <p15:guide id="146" orient="horz" pos="4176" userDrawn="1">
          <p15:clr>
            <a:srgbClr val="F26B43"/>
          </p15:clr>
        </p15:guide>
        <p15:guide id="147" orient="horz" pos="216">
          <p15:clr>
            <a:srgbClr val="F26B43"/>
          </p15:clr>
        </p15:guide>
        <p15:guide id="150" pos="7464">
          <p15:clr>
            <a:srgbClr val="F26B43"/>
          </p15:clr>
        </p15:guide>
        <p15:guide id="151" orient="horz" pos="5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328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1C01BCD-A29A-4CEF-9BDF-085B7E181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25" y="341313"/>
            <a:ext cx="9418638" cy="1060450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9BD368-47DD-4031-8610-AAD502F35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725" y="1554163"/>
            <a:ext cx="11034713" cy="4537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67BE56AF-9989-4DF0-85EF-29EA1936F3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4250" y="6234113"/>
            <a:ext cx="492125" cy="385762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 b="0" i="0" spc="200" baseline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fld id="{905B8B1F-4478-4981-84F7-7A1A3CA82B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81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902" r:id="rId4"/>
    <p:sldLayoutId id="2147483903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  <p:sldLayoutId id="2147483910" r:id="rId12"/>
    <p:sldLayoutId id="2147483911" r:id="rId13"/>
  </p:sldLayoutIdLst>
  <p:hf hdr="0"/>
  <p:txStyles>
    <p:titleStyle>
      <a:lvl1pPr algn="l" rtl="0" eaLnBrk="1" fontAlgn="base" hangingPunct="1">
        <a:spcBef>
          <a:spcPts val="600"/>
        </a:spcBef>
        <a:spcAft>
          <a:spcPts val="600"/>
        </a:spcAft>
        <a:defRPr sz="3200" kern="1200" spc="200">
          <a:solidFill>
            <a:schemeClr val="bg1"/>
          </a:solidFill>
          <a:latin typeface="Georgia" panose="02040502050405020303" pitchFamily="18" charset="0"/>
          <a:ea typeface="Roboto Slab Medium" pitchFamily="2" charset="0"/>
          <a:cs typeface="Calibri" panose="020F0502020204030204" pitchFamily="34" charset="0"/>
        </a:defRPr>
      </a:lvl1pPr>
      <a:lvl2pPr algn="l" rtl="0" eaLnBrk="1" fontAlgn="base" hangingPunct="1">
        <a:spcBef>
          <a:spcPts val="600"/>
        </a:spcBef>
        <a:spcAft>
          <a:spcPts val="600"/>
        </a:spcAft>
        <a:defRPr sz="3200">
          <a:solidFill>
            <a:schemeClr val="bg1"/>
          </a:solidFill>
          <a:latin typeface="Georgia" panose="02040502050405020303" pitchFamily="18" charset="0"/>
          <a:ea typeface="Roboto Slab Medium"/>
          <a:cs typeface="Calibri" panose="020F0502020204030204" pitchFamily="34" charset="0"/>
        </a:defRPr>
      </a:lvl2pPr>
      <a:lvl3pPr algn="l" rtl="0" eaLnBrk="1" fontAlgn="base" hangingPunct="1">
        <a:spcBef>
          <a:spcPts val="600"/>
        </a:spcBef>
        <a:spcAft>
          <a:spcPts val="600"/>
        </a:spcAft>
        <a:defRPr sz="3200">
          <a:solidFill>
            <a:schemeClr val="bg1"/>
          </a:solidFill>
          <a:latin typeface="Georgia" panose="02040502050405020303" pitchFamily="18" charset="0"/>
          <a:ea typeface="Roboto Slab Medium"/>
          <a:cs typeface="Calibri" panose="020F0502020204030204" pitchFamily="34" charset="0"/>
        </a:defRPr>
      </a:lvl3pPr>
      <a:lvl4pPr algn="l" rtl="0" eaLnBrk="1" fontAlgn="base" hangingPunct="1">
        <a:spcBef>
          <a:spcPts val="600"/>
        </a:spcBef>
        <a:spcAft>
          <a:spcPts val="600"/>
        </a:spcAft>
        <a:defRPr sz="3200">
          <a:solidFill>
            <a:schemeClr val="bg1"/>
          </a:solidFill>
          <a:latin typeface="Georgia" panose="02040502050405020303" pitchFamily="18" charset="0"/>
          <a:ea typeface="Roboto Slab Medium"/>
          <a:cs typeface="Calibri" panose="020F0502020204030204" pitchFamily="34" charset="0"/>
        </a:defRPr>
      </a:lvl4pPr>
      <a:lvl5pPr algn="l" rtl="0" eaLnBrk="1" fontAlgn="base" hangingPunct="1">
        <a:spcBef>
          <a:spcPts val="600"/>
        </a:spcBef>
        <a:spcAft>
          <a:spcPts val="600"/>
        </a:spcAft>
        <a:defRPr sz="3200">
          <a:solidFill>
            <a:schemeClr val="bg1"/>
          </a:solidFill>
          <a:latin typeface="Georgia" panose="02040502050405020303" pitchFamily="18" charset="0"/>
          <a:ea typeface="Roboto Slab Medium"/>
          <a:cs typeface="Calibri" panose="020F0502020204030204" pitchFamily="34" charset="0"/>
        </a:defRPr>
      </a:lvl5pPr>
      <a:lvl6pPr marL="457200" algn="l" rtl="0" eaLnBrk="1" fontAlgn="base" hangingPunct="1">
        <a:spcBef>
          <a:spcPts val="600"/>
        </a:spcBef>
        <a:spcAft>
          <a:spcPts val="600"/>
        </a:spcAft>
        <a:defRPr sz="3200">
          <a:solidFill>
            <a:schemeClr val="bg1"/>
          </a:solidFill>
          <a:latin typeface="Georgia" panose="02040502050405020303" pitchFamily="18" charset="0"/>
          <a:ea typeface="Roboto Slab Medium"/>
          <a:cs typeface="Calibri" panose="020F0502020204030204" pitchFamily="34" charset="0"/>
        </a:defRPr>
      </a:lvl6pPr>
      <a:lvl7pPr marL="914400" algn="l" rtl="0" eaLnBrk="1" fontAlgn="base" hangingPunct="1">
        <a:spcBef>
          <a:spcPts val="600"/>
        </a:spcBef>
        <a:spcAft>
          <a:spcPts val="600"/>
        </a:spcAft>
        <a:defRPr sz="3200">
          <a:solidFill>
            <a:schemeClr val="bg1"/>
          </a:solidFill>
          <a:latin typeface="Georgia" panose="02040502050405020303" pitchFamily="18" charset="0"/>
          <a:ea typeface="Roboto Slab Medium"/>
          <a:cs typeface="Calibri" panose="020F0502020204030204" pitchFamily="34" charset="0"/>
        </a:defRPr>
      </a:lvl7pPr>
      <a:lvl8pPr marL="1371600" algn="l" rtl="0" eaLnBrk="1" fontAlgn="base" hangingPunct="1">
        <a:spcBef>
          <a:spcPts val="600"/>
        </a:spcBef>
        <a:spcAft>
          <a:spcPts val="600"/>
        </a:spcAft>
        <a:defRPr sz="3200">
          <a:solidFill>
            <a:schemeClr val="bg1"/>
          </a:solidFill>
          <a:latin typeface="Georgia" panose="02040502050405020303" pitchFamily="18" charset="0"/>
          <a:ea typeface="Roboto Slab Medium"/>
          <a:cs typeface="Calibri" panose="020F0502020204030204" pitchFamily="34" charset="0"/>
        </a:defRPr>
      </a:lvl8pPr>
      <a:lvl9pPr marL="1828800" algn="l" rtl="0" eaLnBrk="1" fontAlgn="base" hangingPunct="1">
        <a:spcBef>
          <a:spcPts val="600"/>
        </a:spcBef>
        <a:spcAft>
          <a:spcPts val="600"/>
        </a:spcAft>
        <a:defRPr sz="3200">
          <a:solidFill>
            <a:schemeClr val="bg1"/>
          </a:solidFill>
          <a:latin typeface="Georgia" panose="02040502050405020303" pitchFamily="18" charset="0"/>
          <a:ea typeface="Roboto Slab Medium"/>
          <a:cs typeface="Calibri" panose="020F0502020204030204" pitchFamily="34" charset="0"/>
        </a:defRPr>
      </a:lvl9pPr>
    </p:titleStyle>
    <p:bodyStyle>
      <a:lvl1pPr marL="406400" indent="-406400" algn="l" rtl="0" eaLnBrk="1" fontAlgn="base" hangingPunct="1">
        <a:spcBef>
          <a:spcPct val="0"/>
        </a:spcBef>
        <a:spcAft>
          <a:spcPts val="600"/>
        </a:spcAft>
        <a:buSzPct val="75000"/>
        <a:buBlip>
          <a:blip r:embed="rId15"/>
        </a:buBlip>
        <a:defRPr sz="2600" kern="1200" spc="70">
          <a:solidFill>
            <a:schemeClr val="bg1"/>
          </a:solidFill>
          <a:latin typeface="Calibri Light" panose="020F0302020204030204" pitchFamily="34" charset="0"/>
          <a:ea typeface="Roboto Light" panose="02000000000000000000" pitchFamily="2" charset="0"/>
          <a:cs typeface="Calibri Light" panose="020F0302020204030204" pitchFamily="34" charset="0"/>
        </a:defRPr>
      </a:lvl1pPr>
      <a:lvl2pPr marL="744538" indent="-338138" algn="l" rtl="0" eaLnBrk="1" fontAlgn="base" hangingPunct="1">
        <a:spcBef>
          <a:spcPct val="0"/>
        </a:spcBef>
        <a:spcAft>
          <a:spcPts val="600"/>
        </a:spcAft>
        <a:buSzPct val="75000"/>
        <a:buBlip>
          <a:blip r:embed="rId16"/>
        </a:buBlip>
        <a:defRPr sz="2400" kern="1200" spc="70">
          <a:solidFill>
            <a:schemeClr val="bg1"/>
          </a:solidFill>
          <a:latin typeface="Calibri Light" panose="020F0302020204030204" pitchFamily="34" charset="0"/>
          <a:ea typeface="Roboto Light" panose="02000000000000000000" pitchFamily="2" charset="0"/>
          <a:cs typeface="Calibri Light" panose="020F0302020204030204" pitchFamily="34" charset="0"/>
        </a:defRPr>
      </a:lvl2pPr>
      <a:lvl3pPr marL="1031875" indent="-341313" algn="l" rtl="0" eaLnBrk="1" fontAlgn="base" hangingPunct="1">
        <a:spcBef>
          <a:spcPct val="0"/>
        </a:spcBef>
        <a:spcAft>
          <a:spcPts val="600"/>
        </a:spcAft>
        <a:buClr>
          <a:schemeClr val="accent2"/>
        </a:buClr>
        <a:buSzPct val="90000"/>
        <a:buFont typeface="Calibri Light" panose="020F0302020204030204" pitchFamily="34" charset="0"/>
        <a:buChar char="–"/>
        <a:defRPr sz="2000" kern="1200" spc="70">
          <a:solidFill>
            <a:schemeClr val="bg1"/>
          </a:solidFill>
          <a:latin typeface="Calibri Light" panose="020F0302020204030204" pitchFamily="34" charset="0"/>
          <a:ea typeface="Roboto Light" panose="02000000000000000000" pitchFamily="2" charset="0"/>
          <a:cs typeface="Calibri Light" panose="020F0302020204030204" pitchFamily="34" charset="0"/>
        </a:defRPr>
      </a:lvl3pPr>
      <a:lvl4pPr marL="1206500" indent="-290513" algn="l" rtl="0" eaLnBrk="1" fontAlgn="base" hangingPunct="1">
        <a:spcBef>
          <a:spcPct val="0"/>
        </a:spcBef>
        <a:spcAft>
          <a:spcPts val="600"/>
        </a:spcAft>
        <a:buClr>
          <a:schemeClr val="accent2"/>
        </a:buClr>
        <a:buSzPct val="90000"/>
        <a:buFont typeface="Arial" panose="020B0604020202020204" pitchFamily="34" charset="0"/>
        <a:buChar char="•"/>
        <a:defRPr sz="2000" kern="1200" spc="70">
          <a:solidFill>
            <a:schemeClr val="bg1"/>
          </a:solidFill>
          <a:latin typeface="Calibri Light" panose="020F0302020204030204" pitchFamily="34" charset="0"/>
          <a:ea typeface="Roboto Light" panose="02000000000000000000" pitchFamily="2" charset="0"/>
          <a:cs typeface="Calibri Light" panose="020F0302020204030204" pitchFamily="34" charset="0"/>
        </a:defRPr>
      </a:lvl4pPr>
      <a:lvl5pPr marL="1487488" indent="-280988" algn="l" rtl="0" eaLnBrk="1" fontAlgn="base" hangingPunct="1">
        <a:spcBef>
          <a:spcPct val="0"/>
        </a:spcBef>
        <a:spcAft>
          <a:spcPts val="600"/>
        </a:spcAft>
        <a:buSzPct val="90000"/>
        <a:buBlip>
          <a:blip r:embed="rId16"/>
        </a:buBlip>
        <a:defRPr sz="2000" kern="1200" spc="70">
          <a:solidFill>
            <a:schemeClr val="bg1"/>
          </a:solidFill>
          <a:latin typeface="Calibri Light" panose="020F0302020204030204" pitchFamily="34" charset="0"/>
          <a:ea typeface="Roboto Light" panose="02000000000000000000" pitchFamily="2" charset="0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raddock@khlaw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0BBFB5F2-591D-46A5-A8C4-33BE6284F7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504" y="1708177"/>
            <a:ext cx="8584884" cy="1964690"/>
          </a:xfrm>
        </p:spPr>
        <p:txBody>
          <a:bodyPr>
            <a:noAutofit/>
          </a:bodyPr>
          <a:lstStyle/>
          <a:p>
            <a:r>
              <a:rPr lang="en-US" sz="3200"/>
              <a:t>Data-Driven Business Models - Regulatory Challenges and Opportunities</a:t>
            </a:r>
            <a:br>
              <a:rPr lang="en-US" sz="3200"/>
            </a:br>
            <a:endParaRPr lang="en-US" sz="320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719FE4D3-8D1B-4D91-8B01-BEA657F58263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sz="2000"/>
              <a:t>Peter Craddock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74E0EF0-9B3A-47C8-9147-F3A9F6E926C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r>
              <a:rPr lang="en-US">
                <a:latin typeface="Calibri Light" panose="020F0302020204030204" pitchFamily="34" charset="0"/>
                <a:cs typeface="Calibri Light" panose="020F0302020204030204" pitchFamily="34" charset="0"/>
              </a:rPr>
              <a:t>Partner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ACCF207-9601-4303-AB2C-6EEBCFD34F9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r>
              <a:rPr lang="en-US">
                <a:latin typeface="Calibri Light" panose="020F0302020204030204" pitchFamily="34" charset="0"/>
                <a:cs typeface="Calibri Light" panose="020F0302020204030204" pitchFamily="34" charset="0"/>
                <a:hlinkClick r:id="rId3"/>
              </a:rPr>
              <a:t>craddock@khlaw.com</a:t>
            </a:r>
            <a:r>
              <a:rPr lang="en-US"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055709-A537-49FD-AC46-9BC8C0B6C56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/>
        <p:txBody>
          <a:bodyPr/>
          <a:lstStyle/>
          <a:p>
            <a:r>
              <a:rPr lang="en-US">
                <a:latin typeface="Calibri Light" panose="020F0302020204030204" pitchFamily="34" charset="0"/>
                <a:cs typeface="Calibri Light" panose="020F0302020204030204" pitchFamily="34" charset="0"/>
              </a:rPr>
              <a:t>+32 (0) 2 645 5074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2A233EE-6F17-4128-8F9B-FAB7ACC94BE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>
                <a:latin typeface="Calibri Light" panose="020F0302020204030204" pitchFamily="34" charset="0"/>
                <a:cs typeface="Calibri Light" panose="020F0302020204030204" pitchFamily="34" charset="0"/>
              </a:rPr>
              <a:t>Brussels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F23472B-B82B-4EAF-9C6C-AD672B3FC22E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/>
              <a:t>5 June 2025</a:t>
            </a:r>
          </a:p>
        </p:txBody>
      </p:sp>
    </p:spTree>
    <p:extLst>
      <p:ext uri="{BB962C8B-B14F-4D97-AF65-F5344CB8AC3E}">
        <p14:creationId xmlns:p14="http://schemas.microsoft.com/office/powerpoint/2010/main" val="718846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B011-2B35-7A78-6259-C461F9BE3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err="1"/>
              <a:t>What</a:t>
            </a:r>
            <a:r>
              <a:rPr lang="fr-BE"/>
              <a:t> to </a:t>
            </a:r>
            <a:r>
              <a:rPr lang="fr-BE" err="1"/>
              <a:t>expect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7" y="1636857"/>
            <a:ext cx="9601958" cy="466526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fr-BE"/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>
                <a:latin typeface="+mj-lt"/>
              </a:rPr>
              <a:t>Challenges of current enforcement trends re data laws</a:t>
            </a:r>
            <a:endParaRPr lang="fr-BE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err="1">
                <a:latin typeface="+mj-lt"/>
              </a:rPr>
              <a:t>Absolutist</a:t>
            </a:r>
            <a:r>
              <a:rPr lang="fr-BE">
                <a:latin typeface="+mj-lt"/>
              </a:rPr>
              <a:t> </a:t>
            </a:r>
            <a:r>
              <a:rPr lang="fr-BE" err="1">
                <a:latin typeface="+mj-lt"/>
              </a:rPr>
              <a:t>approaches</a:t>
            </a:r>
            <a:r>
              <a:rPr lang="fr-BE">
                <a:latin typeface="+mj-lt"/>
              </a:rPr>
              <a:t> and (or versus?) commercial </a:t>
            </a:r>
            <a:r>
              <a:rPr lang="fr-BE" err="1">
                <a:latin typeface="+mj-lt"/>
              </a:rPr>
              <a:t>realities</a:t>
            </a:r>
            <a:endParaRPr lang="fr-BE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>
                <a:latin typeface="+mj-lt"/>
              </a:rPr>
              <a:t>A possible </a:t>
            </a:r>
            <a:r>
              <a:rPr lang="fr-BE" err="1">
                <a:latin typeface="+mj-lt"/>
              </a:rPr>
              <a:t>way</a:t>
            </a:r>
            <a:r>
              <a:rPr lang="fr-BE">
                <a:latin typeface="+mj-lt"/>
              </a:rPr>
              <a:t> </a:t>
            </a:r>
            <a:r>
              <a:rPr lang="fr-BE" err="1">
                <a:latin typeface="+mj-lt"/>
              </a:rPr>
              <a:t>forward</a:t>
            </a:r>
            <a:r>
              <a:rPr lang="fr-BE">
                <a:latin typeface="+mj-lt"/>
              </a:rPr>
              <a:t>?</a:t>
            </a:r>
            <a:endParaRPr lang="en-US">
              <a:latin typeface="+mj-lt"/>
              <a:ea typeface="Roboto Light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FF2A4-FB11-4E29-886B-5B6A9551A88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E96D89-C201-6BFB-723B-81BDC5AFCCFC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2417593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5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B011-2B35-7A78-6259-C461F9BE3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/>
              <a:t>Key topics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7" y="1636857"/>
            <a:ext cx="7660205" cy="466526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fr-BE"/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latin typeface="+mj-lt"/>
              </a:rPr>
              <a:t>Pay or Consent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latin typeface="+mj-lt"/>
              </a:rPr>
              <a:t>DMA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AutoNum type="romanUcPeriod"/>
            </a:pPr>
            <a:r>
              <a:rPr lang="en-US">
                <a:latin typeface="+mj-lt"/>
              </a:rPr>
              <a:t>Art. 5.3 </a:t>
            </a:r>
            <a:r>
              <a:rPr lang="en-US" err="1">
                <a:latin typeface="+mj-lt"/>
              </a:rPr>
              <a:t>ePrivacy</a:t>
            </a:r>
            <a:endParaRPr lang="en-US"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latin typeface="+mj-lt"/>
              </a:rPr>
              <a:t>AI </a:t>
            </a:r>
            <a:r>
              <a:rPr lang="fr-BE" err="1">
                <a:latin typeface="+mj-lt"/>
              </a:rPr>
              <a:t>models</a:t>
            </a:r>
            <a:r>
              <a:rPr lang="fr-BE">
                <a:latin typeface="+mj-lt"/>
              </a:rPr>
              <a:t> </a:t>
            </a:r>
            <a:endParaRPr lang="en-US">
              <a:latin typeface="+mj-lt"/>
              <a:ea typeface="Roboto Light"/>
              <a:cs typeface="Calibri"/>
            </a:endParaRPr>
          </a:p>
          <a:p>
            <a:pPr>
              <a:lnSpc>
                <a:spcPct val="150000"/>
              </a:lnSpc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FF2A4-FB11-4E29-886B-5B6A9551A88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8BA766D-0630-75C2-7E6B-855D335A2F8E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3168225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068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7" y="1636857"/>
            <a:ext cx="7660205" cy="466526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fr-BE"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 err="1">
                <a:latin typeface="+mj-lt"/>
              </a:rPr>
              <a:t>Pay</a:t>
            </a:r>
            <a:r>
              <a:rPr lang="fr-BE">
                <a:latin typeface="+mj-lt"/>
              </a:rPr>
              <a:t> or Consent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DMA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AutoNum type="romanUcPeriod"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j-lt"/>
              </a:rPr>
              <a:t>Art. 5.3 </a:t>
            </a:r>
            <a:r>
              <a:rPr lang="en-US" err="1">
                <a:solidFill>
                  <a:schemeClr val="bg1">
                    <a:lumMod val="50000"/>
                  </a:schemeClr>
                </a:solidFill>
                <a:latin typeface="+mj-lt"/>
              </a:rPr>
              <a:t>ePrivacy</a:t>
            </a:r>
            <a:endParaRPr lang="en-US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AI </a:t>
            </a:r>
            <a:r>
              <a:rPr lang="fr-BE" err="1">
                <a:solidFill>
                  <a:schemeClr val="bg1">
                    <a:lumMod val="50000"/>
                  </a:schemeClr>
                </a:solidFill>
                <a:latin typeface="+mj-lt"/>
              </a:rPr>
              <a:t>models</a:t>
            </a: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endParaRPr lang="en-US">
              <a:solidFill>
                <a:schemeClr val="bg1">
                  <a:lumMod val="50000"/>
                </a:schemeClr>
              </a:solidFill>
              <a:latin typeface="+mj-lt"/>
              <a:ea typeface="Roboto Light"/>
              <a:cs typeface="Calibri"/>
            </a:endParaRPr>
          </a:p>
          <a:p>
            <a:pPr>
              <a:lnSpc>
                <a:spcPct val="150000"/>
              </a:lnSpc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FF2A4-FB11-4E29-886B-5B6A9551A88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1BB08F-C260-0518-D245-BF343E033EFF}"/>
              </a:ext>
            </a:extLst>
          </p:cNvPr>
          <p:cNvSpPr/>
          <p:nvPr/>
        </p:nvSpPr>
        <p:spPr>
          <a:xfrm>
            <a:off x="953442" y="2443142"/>
            <a:ext cx="7418202" cy="54153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5B3CF59-0824-5F97-5C7A-A4F20C46B0E0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3168225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1864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4B6C2B-1FF0-1A53-8D24-2439A3BABD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237D7B-410D-615B-C800-85BE56FE7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</p:spPr>
        <p:txBody>
          <a:bodyPr>
            <a:normAutofit/>
          </a:bodyPr>
          <a:lstStyle/>
          <a:p>
            <a:r>
              <a:rPr lang="fr-BE" sz="2900"/>
              <a:t>I. </a:t>
            </a:r>
            <a:r>
              <a:rPr lang="fr-BE" sz="2900" err="1"/>
              <a:t>Pay</a:t>
            </a:r>
            <a:r>
              <a:rPr lang="fr-BE" sz="2900"/>
              <a:t> or Consent </a:t>
            </a:r>
            <a:endParaRPr lang="en-US" sz="29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DF0FC-0BC0-6FE7-E663-D9FAA81F8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36" y="1571608"/>
            <a:ext cx="11004145" cy="4686299"/>
          </a:xfrm>
        </p:spPr>
        <p:txBody>
          <a:bodyPr>
            <a:normAutofit/>
          </a:bodyPr>
          <a:lstStyle/>
          <a:p>
            <a:r>
              <a:rPr lang="en-US"/>
              <a:t>Choice made by data subjects to gain access to an online service</a:t>
            </a:r>
          </a:p>
          <a:p>
            <a:pPr lvl="1"/>
            <a:r>
              <a:rPr lang="en-US"/>
              <a:t>Either I pay with my wallet (= subscription)</a:t>
            </a:r>
          </a:p>
          <a:p>
            <a:pPr lvl="1"/>
            <a:r>
              <a:rPr lang="en-US"/>
              <a:t>Or someone else pays for me (= advertising)</a:t>
            </a:r>
          </a:p>
          <a:p>
            <a:endParaRPr lang="en-US"/>
          </a:p>
          <a:p>
            <a:r>
              <a:rPr lang="en-US"/>
              <a:t>European Data Protection Board (Opinion 08/2024):</a:t>
            </a:r>
          </a:p>
          <a:p>
            <a:pPr lvl="1"/>
            <a:r>
              <a:rPr lang="en-US"/>
              <a:t>Imbalance of power</a:t>
            </a:r>
          </a:p>
          <a:p>
            <a:pPr lvl="1"/>
            <a:r>
              <a:rPr lang="en-US"/>
              <a:t>Need for “Free Alternative Without </a:t>
            </a:r>
            <a:r>
              <a:rPr lang="en-US" err="1"/>
              <a:t>Behavioural</a:t>
            </a:r>
            <a:r>
              <a:rPr lang="en-US"/>
              <a:t> Advertising” (FAWBA)</a:t>
            </a:r>
          </a:p>
          <a:p>
            <a:pPr lvl="2"/>
            <a:r>
              <a:rPr lang="en-US"/>
              <a:t>Equivalent vs identical</a:t>
            </a:r>
          </a:p>
          <a:p>
            <a:pPr lvl="1"/>
            <a:r>
              <a:rPr lang="en-US"/>
              <a:t>Considerations re appropriateness of the fee</a:t>
            </a:r>
          </a:p>
          <a:p>
            <a:pPr lvl="1"/>
            <a:r>
              <a:rPr lang="en-US"/>
              <a:t>“Informed” consent = understanding consequences of processing</a:t>
            </a:r>
          </a:p>
        </p:txBody>
      </p:sp>
    </p:spTree>
    <p:extLst>
      <p:ext uri="{BB962C8B-B14F-4D97-AF65-F5344CB8AC3E}">
        <p14:creationId xmlns:p14="http://schemas.microsoft.com/office/powerpoint/2010/main" val="2715863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4B6C2B-1FF0-1A53-8D24-2439A3BABD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237D7B-410D-615B-C800-85BE56FE7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</p:spPr>
        <p:txBody>
          <a:bodyPr>
            <a:normAutofit/>
          </a:bodyPr>
          <a:lstStyle/>
          <a:p>
            <a:r>
              <a:rPr lang="fr-BE" sz="2900"/>
              <a:t>I. </a:t>
            </a:r>
            <a:r>
              <a:rPr lang="fr-BE" sz="2900" err="1"/>
              <a:t>Pay</a:t>
            </a:r>
            <a:r>
              <a:rPr lang="fr-BE" sz="2900"/>
              <a:t> or Consent </a:t>
            </a:r>
            <a:endParaRPr lang="en-US" sz="29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9DF0FC-0BC0-6FE7-E663-D9FAA81F8C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36" y="1571608"/>
            <a:ext cx="11004145" cy="4686299"/>
          </a:xfrm>
        </p:spPr>
        <p:txBody>
          <a:bodyPr>
            <a:normAutofit/>
          </a:bodyPr>
          <a:lstStyle/>
          <a:p>
            <a:r>
              <a:rPr lang="en-US"/>
              <a:t>Points of criticism:</a:t>
            </a:r>
          </a:p>
          <a:p>
            <a:pPr lvl="1"/>
            <a:r>
              <a:rPr lang="en-US"/>
              <a:t>Data protection authorities are not market regulators</a:t>
            </a:r>
          </a:p>
          <a:p>
            <a:pPr lvl="1"/>
            <a:r>
              <a:rPr lang="en-US"/>
              <a:t>What about freedom to conduct business?</a:t>
            </a:r>
          </a:p>
          <a:p>
            <a:pPr lvl="2"/>
            <a:r>
              <a:rPr lang="en-US"/>
              <a:t>Art. 16 &amp; 54 EU Charter, Recital 4 GDPR</a:t>
            </a:r>
          </a:p>
          <a:p>
            <a:pPr lvl="1"/>
            <a:r>
              <a:rPr lang="en-US"/>
              <a:t>“Large online platform”? (Publisher? “Large” = significant in one country?)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Future EDPB Guidelines?</a:t>
            </a:r>
          </a:p>
          <a:p>
            <a:endParaRPr lang="en-US"/>
          </a:p>
          <a:p>
            <a:r>
              <a:rPr lang="en-US" b="1">
                <a:solidFill>
                  <a:schemeClr val="accent2"/>
                </a:solidFill>
              </a:rPr>
              <a:t>Nothing is set in stone</a:t>
            </a:r>
            <a:r>
              <a:rPr lang="en-US"/>
              <a:t> – EDPB not a legislator, challenge possible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2546428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7" y="1636857"/>
            <a:ext cx="7660205" cy="466526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fr-BE"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 err="1">
                <a:solidFill>
                  <a:schemeClr val="bg1">
                    <a:lumMod val="50000"/>
                  </a:schemeClr>
                </a:solidFill>
                <a:latin typeface="+mj-lt"/>
              </a:rPr>
              <a:t>Pay</a:t>
            </a: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 or Consent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latin typeface="+mj-lt"/>
              </a:rPr>
              <a:t>DMA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AutoNum type="romanUcPeriod"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j-lt"/>
              </a:rPr>
              <a:t>Art. 5.3 </a:t>
            </a:r>
            <a:r>
              <a:rPr lang="en-US" err="1">
                <a:solidFill>
                  <a:schemeClr val="bg1">
                    <a:lumMod val="50000"/>
                  </a:schemeClr>
                </a:solidFill>
                <a:latin typeface="+mj-lt"/>
              </a:rPr>
              <a:t>ePrivacy</a:t>
            </a:r>
            <a:endParaRPr lang="en-US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AI </a:t>
            </a:r>
            <a:r>
              <a:rPr lang="fr-BE" err="1">
                <a:solidFill>
                  <a:schemeClr val="bg1">
                    <a:lumMod val="50000"/>
                  </a:schemeClr>
                </a:solidFill>
                <a:latin typeface="+mj-lt"/>
              </a:rPr>
              <a:t>models</a:t>
            </a: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endParaRPr lang="en-US">
              <a:solidFill>
                <a:schemeClr val="bg1">
                  <a:lumMod val="50000"/>
                </a:schemeClr>
              </a:solidFill>
              <a:latin typeface="+mj-lt"/>
              <a:ea typeface="Roboto Light"/>
              <a:cs typeface="Calibri"/>
            </a:endParaRPr>
          </a:p>
          <a:p>
            <a:pPr>
              <a:lnSpc>
                <a:spcPct val="150000"/>
              </a:lnSpc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FF2A4-FB11-4E29-886B-5B6A9551A88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1BB08F-C260-0518-D245-BF343E033EFF}"/>
              </a:ext>
            </a:extLst>
          </p:cNvPr>
          <p:cNvSpPr/>
          <p:nvPr/>
        </p:nvSpPr>
        <p:spPr>
          <a:xfrm>
            <a:off x="953442" y="3158231"/>
            <a:ext cx="7418202" cy="54153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24F16-CAD3-BF07-E76D-90A04435A1E3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3168225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1505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C2030E-EFA9-4E26-245F-9E3F6DBBB6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523E71-3142-9A94-29EC-6555EC029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</p:spPr>
        <p:txBody>
          <a:bodyPr>
            <a:normAutofit/>
          </a:bodyPr>
          <a:lstStyle/>
          <a:p>
            <a:r>
              <a:rPr lang="fr-BE"/>
              <a:t>II. DMA = Digital </a:t>
            </a:r>
            <a:r>
              <a:rPr lang="fr-BE" err="1"/>
              <a:t>Markets</a:t>
            </a:r>
            <a:r>
              <a:rPr lang="fr-BE"/>
              <a:t> </a:t>
            </a:r>
            <a:r>
              <a:rPr lang="fr-BE" err="1"/>
              <a:t>Act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E36D6E-7971-C535-603D-699DECC76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36" y="1571608"/>
            <a:ext cx="11004145" cy="4686299"/>
          </a:xfrm>
        </p:spPr>
        <p:txBody>
          <a:bodyPr>
            <a:normAutofit/>
          </a:bodyPr>
          <a:lstStyle/>
          <a:p>
            <a:r>
              <a:rPr lang="en-US" sz="2400">
                <a:sym typeface="Open Sans"/>
              </a:rPr>
              <a:t>Obligations for gatekeepers – i.e. very large providers of "core platform services“ (</a:t>
            </a:r>
            <a:r>
              <a:rPr lang="en-US" sz="2400" err="1">
                <a:sym typeface="Open Sans"/>
              </a:rPr>
              <a:t>CPSes</a:t>
            </a:r>
            <a:r>
              <a:rPr lang="en-US" sz="2400">
                <a:sym typeface="Open Sans"/>
              </a:rPr>
              <a:t>), a number of services that are key to the digital environment</a:t>
            </a:r>
          </a:p>
          <a:p>
            <a:endParaRPr lang="en-US" sz="2400">
              <a:sym typeface="Open Sans"/>
            </a:endParaRPr>
          </a:p>
          <a:p>
            <a:r>
              <a:rPr lang="en-US" sz="2400">
                <a:sym typeface="Open Sans"/>
              </a:rPr>
              <a:t>Article 5: aim: prevent practices deemed "unfair" or that "limit contestability“</a:t>
            </a:r>
          </a:p>
          <a:p>
            <a:pPr lvl="1"/>
            <a:r>
              <a:rPr lang="en-US" sz="2200">
                <a:sym typeface="Open Sans"/>
              </a:rPr>
              <a:t>No using personal data obtained through CPS customers</a:t>
            </a:r>
          </a:p>
          <a:p>
            <a:pPr lvl="1"/>
            <a:r>
              <a:rPr lang="en-US" sz="2200">
                <a:sym typeface="Open Sans"/>
              </a:rPr>
              <a:t>No combination of personal data other than from within the same CPS</a:t>
            </a:r>
          </a:p>
          <a:p>
            <a:pPr lvl="1"/>
            <a:r>
              <a:rPr lang="en-US" sz="2200">
                <a:sym typeface="Open Sans"/>
              </a:rPr>
              <a:t>No internal sharing of personal data from a CPS with other services</a:t>
            </a:r>
          </a:p>
          <a:p>
            <a:pPr lvl="1"/>
            <a:r>
              <a:rPr lang="en-US" sz="2200"/>
              <a:t>No use of a single sign-on for data combination</a:t>
            </a:r>
          </a:p>
          <a:p>
            <a:pPr lvl="1"/>
            <a:r>
              <a:rPr lang="en-US" sz="2200"/>
              <a:t>Consent request for a given purpose = max. 1 per year if refused/withdrawn</a:t>
            </a:r>
          </a:p>
          <a:p>
            <a:pPr lvl="1"/>
            <a:r>
              <a:rPr lang="en-US" sz="2200"/>
              <a:t>“Less </a:t>
            </a:r>
            <a:r>
              <a:rPr lang="en-US" sz="2200" err="1"/>
              <a:t>personalised</a:t>
            </a:r>
            <a:r>
              <a:rPr lang="en-US" sz="2200"/>
              <a:t> but equivalent alternative” =&gt; FAWBA?</a:t>
            </a:r>
          </a:p>
        </p:txBody>
      </p:sp>
    </p:spTree>
    <p:extLst>
      <p:ext uri="{BB962C8B-B14F-4D97-AF65-F5344CB8AC3E}">
        <p14:creationId xmlns:p14="http://schemas.microsoft.com/office/powerpoint/2010/main" val="778345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CC31FB-EB34-A1A3-D78E-FE4CC9C798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E91E0-022F-7A40-92CF-91329A859366}" type="slidenum">
              <a:rPr lang="en-US" smtClean="0"/>
              <a:pPr/>
              <a:t>9</a:t>
            </a:fld>
            <a:endParaRPr lang="en-US" sz="13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CE2D4D-517B-60B6-09E8-FE08DEB75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/>
              <a:t>II. </a:t>
            </a:r>
            <a:r>
              <a:rPr lang="en-US"/>
              <a:t>DMA &amp; GDPR consent?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9F590E-22BB-7B8A-C1A4-5A647C7865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Several scenarios under Art. 5(2) DMA are </a:t>
            </a:r>
            <a:r>
              <a:rPr lang="en-US" u="sng"/>
              <a:t>service-oriented</a:t>
            </a:r>
            <a:endParaRPr lang="en-US"/>
          </a:p>
          <a:p>
            <a:pPr lvl="1"/>
            <a:r>
              <a:rPr lang="en-US"/>
              <a:t>Combining data leads to more </a:t>
            </a:r>
            <a:r>
              <a:rPr lang="en-US" err="1"/>
              <a:t>personalised</a:t>
            </a:r>
            <a:r>
              <a:rPr lang="en-US"/>
              <a:t> service</a:t>
            </a:r>
          </a:p>
          <a:p>
            <a:pPr lvl="1"/>
            <a:r>
              <a:rPr lang="en-US"/>
              <a:t>Single sign-on makes the user experience smoother</a:t>
            </a:r>
          </a:p>
          <a:p>
            <a:pPr marL="406400" lvl="1" indent="0">
              <a:buNone/>
            </a:pPr>
            <a:endParaRPr lang="en-US"/>
          </a:p>
          <a:p>
            <a:pPr marL="406400" lvl="1" indent="0">
              <a:buNone/>
            </a:pPr>
            <a:r>
              <a:rPr lang="en-US">
                <a:solidFill>
                  <a:schemeClr val="accent2"/>
                </a:solidFill>
              </a:rPr>
              <a:t>=&gt; </a:t>
            </a:r>
            <a:r>
              <a:rPr lang="en-US" b="1">
                <a:solidFill>
                  <a:schemeClr val="accent2"/>
                </a:solidFill>
              </a:rPr>
              <a:t>Contract</a:t>
            </a:r>
            <a:r>
              <a:rPr lang="en-US">
                <a:solidFill>
                  <a:schemeClr val="accent2"/>
                </a:solidFill>
              </a:rPr>
              <a:t> </a:t>
            </a:r>
            <a:r>
              <a:rPr lang="en-US"/>
              <a:t>might be an appropriate Art. 6 GDPR ground</a:t>
            </a:r>
          </a:p>
          <a:p>
            <a:pPr marL="406400" lvl="1" indent="0">
              <a:buNone/>
            </a:pPr>
            <a:endParaRPr lang="en-US"/>
          </a:p>
          <a:p>
            <a:pPr indent="-338138">
              <a:buBlip>
                <a:blip r:embed="rId2"/>
              </a:buBlip>
              <a:defRPr/>
            </a:pPr>
            <a:r>
              <a:rPr kumimoji="0" lang="en-US" b="0" i="0" u="none" strike="noStrike" kern="1200" cap="none" spc="70" normalizeH="0" baseline="0" noProof="0">
                <a:ln>
                  <a:noFill/>
                </a:ln>
                <a:solidFill>
                  <a:srgbClr val="13284B"/>
                </a:solidFill>
                <a:effectLst/>
                <a:uLnTx/>
                <a:uFillTx/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rPr>
              <a:t>Art. 7(4) GDPR to the rescue? Consent under DMA + other legal ground under Art. 6 GDPR?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723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B011-2B35-7A78-6259-C461F9BE3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err="1"/>
              <a:t>Wait</a:t>
            </a:r>
            <a:r>
              <a:rPr lang="fr-BE"/>
              <a:t> a minute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6" y="1636857"/>
            <a:ext cx="10810271" cy="466526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fr-BE" sz="2200"/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200">
                <a:latin typeface="+mj-lt"/>
              </a:rPr>
              <a:t>Contract OK for service in theory (Art. 6(1)(b) GDPR)</a:t>
            </a:r>
            <a:endParaRPr lang="fr-BE" sz="2200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 err="1">
                <a:latin typeface="+mj-lt"/>
              </a:rPr>
              <a:t>Contract</a:t>
            </a:r>
            <a:r>
              <a:rPr lang="fr-BE" sz="2200">
                <a:latin typeface="+mj-lt"/>
              </a:rPr>
              <a:t> + consent can </a:t>
            </a:r>
            <a:r>
              <a:rPr lang="fr-BE" sz="2200" err="1">
                <a:latin typeface="+mj-lt"/>
              </a:rPr>
              <a:t>be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combined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where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justified</a:t>
            </a:r>
            <a:r>
              <a:rPr lang="fr-BE" sz="2200">
                <a:latin typeface="+mj-lt"/>
              </a:rPr>
              <a:t> (Art. 7(4) GDPR, 5 DMA)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>
                <a:latin typeface="+mj-lt"/>
              </a:rPr>
              <a:t>CJEU </a:t>
            </a:r>
            <a:r>
              <a:rPr lang="fr-BE" sz="2200" i="1" err="1">
                <a:latin typeface="+mj-lt"/>
              </a:rPr>
              <a:t>Bundeskartellamt</a:t>
            </a:r>
            <a:r>
              <a:rPr lang="fr-BE" sz="2200" i="1">
                <a:latin typeface="+mj-lt"/>
              </a:rPr>
              <a:t>: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contract</a:t>
            </a:r>
            <a:r>
              <a:rPr lang="fr-BE" sz="2200">
                <a:latin typeface="+mj-lt"/>
              </a:rPr>
              <a:t> not a </a:t>
            </a:r>
            <a:r>
              <a:rPr lang="fr-BE" sz="2200" err="1">
                <a:latin typeface="+mj-lt"/>
              </a:rPr>
              <a:t>realistic</a:t>
            </a:r>
            <a:r>
              <a:rPr lang="fr-BE" sz="2200">
                <a:latin typeface="+mj-lt"/>
              </a:rPr>
              <a:t> option?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200">
                <a:latin typeface="+mj-lt"/>
                <a:ea typeface="Roboto Light"/>
                <a:cs typeface="Calibri"/>
              </a:rPr>
              <a:t>EDPB interprets consent in ever stricter manner?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6FF2A4-FB11-4E29-886B-5B6A9551A884}" type="slidenum">
              <a:rPr kumimoji="0" lang="en-US" sz="1300" b="0" i="0" u="none" strike="noStrike" kern="1200" cap="none" spc="20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300" b="0" i="0" u="none" strike="noStrike" kern="1200" cap="none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E96D89-C201-6BFB-723B-81BDC5AFCCFC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2678368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9120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7" y="1636857"/>
            <a:ext cx="7660205" cy="466526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fr-BE"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 err="1">
                <a:solidFill>
                  <a:schemeClr val="bg1">
                    <a:lumMod val="50000"/>
                  </a:schemeClr>
                </a:solidFill>
                <a:latin typeface="+mj-lt"/>
              </a:rPr>
              <a:t>Pay</a:t>
            </a: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 or Consent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DMA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AutoNum type="romanUcPeriod"/>
            </a:pPr>
            <a:r>
              <a:rPr lang="en-US">
                <a:latin typeface="+mj-lt"/>
              </a:rPr>
              <a:t>Art. 5.3 </a:t>
            </a:r>
            <a:r>
              <a:rPr lang="en-US" err="1">
                <a:latin typeface="+mj-lt"/>
              </a:rPr>
              <a:t>ePrivacy</a:t>
            </a:r>
            <a:endParaRPr lang="en-US"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AI </a:t>
            </a:r>
            <a:r>
              <a:rPr lang="fr-BE" err="1">
                <a:solidFill>
                  <a:schemeClr val="bg1">
                    <a:lumMod val="50000"/>
                  </a:schemeClr>
                </a:solidFill>
                <a:latin typeface="+mj-lt"/>
              </a:rPr>
              <a:t>models</a:t>
            </a: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endParaRPr lang="en-US">
              <a:solidFill>
                <a:schemeClr val="bg1">
                  <a:lumMod val="50000"/>
                </a:schemeClr>
              </a:solidFill>
              <a:latin typeface="+mj-lt"/>
              <a:ea typeface="Roboto Light"/>
              <a:cs typeface="Calibri"/>
            </a:endParaRPr>
          </a:p>
          <a:p>
            <a:pPr>
              <a:lnSpc>
                <a:spcPct val="150000"/>
              </a:lnSpc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FF2A4-FB11-4E29-886B-5B6A9551A88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1BB08F-C260-0518-D245-BF343E033EFF}"/>
              </a:ext>
            </a:extLst>
          </p:cNvPr>
          <p:cNvSpPr/>
          <p:nvPr/>
        </p:nvSpPr>
        <p:spPr>
          <a:xfrm>
            <a:off x="953442" y="3947718"/>
            <a:ext cx="7418202" cy="54153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24F16-CAD3-BF07-E76D-90A04435A1E3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3168225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118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F5B981-6ED5-4AFB-A08D-ADEF2EFC91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02C1B9-5364-4D83-8A23-69B50FE09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01913"/>
            <a:ext cx="9270748" cy="949956"/>
          </a:xfrm>
        </p:spPr>
        <p:txBody>
          <a:bodyPr>
            <a:normAutofit/>
          </a:bodyPr>
          <a:lstStyle/>
          <a:p>
            <a:r>
              <a:rPr lang="en-GB"/>
              <a:t>III. </a:t>
            </a:r>
            <a:r>
              <a:rPr lang="en-US"/>
              <a:t>Art. 5(3) ePrivacy Directive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1E9569E-A929-93C8-B5D9-065BC5DDF9A3}"/>
              </a:ext>
            </a:extLst>
          </p:cNvPr>
          <p:cNvGrpSpPr/>
          <p:nvPr/>
        </p:nvGrpSpPr>
        <p:grpSpPr>
          <a:xfrm>
            <a:off x="779419" y="1894114"/>
            <a:ext cx="10633163" cy="4340431"/>
            <a:chOff x="1188148" y="1941104"/>
            <a:chExt cx="6044817" cy="2975791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36B6398-1F44-0443-C935-2712BCF62BEB}"/>
                </a:ext>
              </a:extLst>
            </p:cNvPr>
            <p:cNvSpPr/>
            <p:nvPr/>
          </p:nvSpPr>
          <p:spPr>
            <a:xfrm>
              <a:off x="1188148" y="1941104"/>
              <a:ext cx="2824681" cy="900570"/>
            </a:xfrm>
            <a:custGeom>
              <a:avLst/>
              <a:gdLst>
                <a:gd name="connsiteX0" fmla="*/ 0 w 2824681"/>
                <a:gd name="connsiteY0" fmla="*/ 0 h 900570"/>
                <a:gd name="connsiteX1" fmla="*/ 2824681 w 2824681"/>
                <a:gd name="connsiteY1" fmla="*/ 0 h 900570"/>
                <a:gd name="connsiteX2" fmla="*/ 2824681 w 2824681"/>
                <a:gd name="connsiteY2" fmla="*/ 900570 h 900570"/>
                <a:gd name="connsiteX3" fmla="*/ 0 w 2824681"/>
                <a:gd name="connsiteY3" fmla="*/ 900570 h 900570"/>
                <a:gd name="connsiteX4" fmla="*/ 0 w 2824681"/>
                <a:gd name="connsiteY4" fmla="*/ 0 h 90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4681" h="900570">
                  <a:moveTo>
                    <a:pt x="0" y="0"/>
                  </a:moveTo>
                  <a:lnTo>
                    <a:pt x="2824681" y="0"/>
                  </a:lnTo>
                  <a:lnTo>
                    <a:pt x="2824681" y="900570"/>
                  </a:lnTo>
                  <a:lnTo>
                    <a:pt x="0" y="900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0" i="0" kern="1200" baseline="0"/>
                <a:t>Rule: no </a:t>
              </a:r>
              <a:r>
                <a:rPr lang="en-GB" sz="2200" b="0" i="0" u="sng" kern="1200" baseline="0"/>
                <a:t>storing of</a:t>
              </a:r>
              <a:r>
                <a:rPr lang="en-GB" sz="2200" b="0" i="0" kern="1200" baseline="0"/>
                <a:t> or </a:t>
              </a:r>
              <a:r>
                <a:rPr lang="en-GB" sz="2200" b="0" i="0" u="sng" kern="1200" baseline="0"/>
                <a:t>gaining of access to</a:t>
              </a:r>
              <a:r>
                <a:rPr lang="en-GB" sz="2200" b="0" i="0" kern="1200" baseline="0"/>
                <a:t> information on a device without </a:t>
              </a:r>
              <a:r>
                <a:rPr lang="en-GB" sz="2200" b="1" i="0" kern="1200" baseline="0"/>
                <a:t>consent</a:t>
              </a:r>
              <a:r>
                <a:rPr lang="en-GB" sz="2200" b="0" i="0" kern="1200" baseline="0"/>
                <a:t> </a:t>
              </a:r>
              <a:endParaRPr lang="en-US" sz="2200" kern="120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54E5CEE-6AF0-ABB9-0967-F5191624A93B}"/>
                </a:ext>
              </a:extLst>
            </p:cNvPr>
            <p:cNvSpPr/>
            <p:nvPr/>
          </p:nvSpPr>
          <p:spPr>
            <a:xfrm>
              <a:off x="1188148" y="2841675"/>
              <a:ext cx="2824681" cy="2075220"/>
            </a:xfrm>
            <a:custGeom>
              <a:avLst/>
              <a:gdLst>
                <a:gd name="connsiteX0" fmla="*/ 0 w 2824681"/>
                <a:gd name="connsiteY0" fmla="*/ 0 h 2075220"/>
                <a:gd name="connsiteX1" fmla="*/ 2824681 w 2824681"/>
                <a:gd name="connsiteY1" fmla="*/ 0 h 2075220"/>
                <a:gd name="connsiteX2" fmla="*/ 2824681 w 2824681"/>
                <a:gd name="connsiteY2" fmla="*/ 2075220 h 2075220"/>
                <a:gd name="connsiteX3" fmla="*/ 0 w 2824681"/>
                <a:gd name="connsiteY3" fmla="*/ 2075220 h 2075220"/>
                <a:gd name="connsiteX4" fmla="*/ 0 w 2824681"/>
                <a:gd name="connsiteY4" fmla="*/ 0 h 207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4681" h="2075220">
                  <a:moveTo>
                    <a:pt x="0" y="0"/>
                  </a:moveTo>
                  <a:lnTo>
                    <a:pt x="2824681" y="0"/>
                  </a:lnTo>
                  <a:lnTo>
                    <a:pt x="2824681" y="2075220"/>
                  </a:lnTo>
                  <a:lnTo>
                    <a:pt x="0" y="2075220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285750" lvl="1" indent="-2857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GB" sz="2200" b="0" i="0" kern="1200" baseline="0"/>
                <a:t>Informed</a:t>
              </a:r>
              <a:endParaRPr lang="en-US" sz="2200" kern="1200"/>
            </a:p>
            <a:p>
              <a:pPr marL="285750" lvl="1" indent="-2857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GB" sz="2200" b="0" i="0" kern="1200" baseline="0"/>
                <a:t>Free </a:t>
              </a:r>
              <a:endParaRPr lang="en-US" sz="2200" kern="1200"/>
            </a:p>
            <a:p>
              <a:pPr marL="285750" lvl="1" indent="-2857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GB" sz="2200" b="0" i="0" kern="1200" baseline="0"/>
                <a:t>Specific </a:t>
              </a:r>
              <a:endParaRPr lang="en-US" sz="2200" kern="1200"/>
            </a:p>
            <a:p>
              <a:pPr marL="285750" lvl="1" indent="-2857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GB" sz="2200" b="0" i="0" kern="1200" baseline="0"/>
                <a:t>Unambiguous</a:t>
              </a:r>
              <a:endParaRPr lang="en-US" sz="2200" kern="120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A186BB5-66F2-4C46-03BB-2299B897D960}"/>
                </a:ext>
              </a:extLst>
            </p:cNvPr>
            <p:cNvSpPr/>
            <p:nvPr/>
          </p:nvSpPr>
          <p:spPr>
            <a:xfrm>
              <a:off x="4408284" y="1941104"/>
              <a:ext cx="2824681" cy="900570"/>
            </a:xfrm>
            <a:custGeom>
              <a:avLst/>
              <a:gdLst>
                <a:gd name="connsiteX0" fmla="*/ 0 w 2824681"/>
                <a:gd name="connsiteY0" fmla="*/ 0 h 900570"/>
                <a:gd name="connsiteX1" fmla="*/ 2824681 w 2824681"/>
                <a:gd name="connsiteY1" fmla="*/ 0 h 900570"/>
                <a:gd name="connsiteX2" fmla="*/ 2824681 w 2824681"/>
                <a:gd name="connsiteY2" fmla="*/ 900570 h 900570"/>
                <a:gd name="connsiteX3" fmla="*/ 0 w 2824681"/>
                <a:gd name="connsiteY3" fmla="*/ 900570 h 900570"/>
                <a:gd name="connsiteX4" fmla="*/ 0 w 2824681"/>
                <a:gd name="connsiteY4" fmla="*/ 0 h 900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4681" h="900570">
                  <a:moveTo>
                    <a:pt x="0" y="0"/>
                  </a:moveTo>
                  <a:lnTo>
                    <a:pt x="2824681" y="0"/>
                  </a:lnTo>
                  <a:lnTo>
                    <a:pt x="2824681" y="900570"/>
                  </a:lnTo>
                  <a:lnTo>
                    <a:pt x="0" y="9005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8016" tIns="73152" rIns="128016" bIns="73152" numCol="1" spcCol="1270" anchor="ctr" anchorCtr="0">
              <a:noAutofit/>
            </a:bodyPr>
            <a:lstStyle/>
            <a:p>
              <a:pPr marL="0" lvl="0" indent="0" algn="ctr" defTabSz="8001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GB" sz="2200" b="0" i="0" kern="1200" baseline="0"/>
                <a:t>Exceptions: </a:t>
              </a:r>
              <a:endParaRPr lang="en-US" sz="2200" kern="120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3C592AC-DC60-383A-D98B-A43976B164DC}"/>
                </a:ext>
              </a:extLst>
            </p:cNvPr>
            <p:cNvSpPr/>
            <p:nvPr/>
          </p:nvSpPr>
          <p:spPr>
            <a:xfrm>
              <a:off x="4408284" y="2841675"/>
              <a:ext cx="2824681" cy="2075220"/>
            </a:xfrm>
            <a:custGeom>
              <a:avLst/>
              <a:gdLst>
                <a:gd name="connsiteX0" fmla="*/ 0 w 2824681"/>
                <a:gd name="connsiteY0" fmla="*/ 0 h 2075220"/>
                <a:gd name="connsiteX1" fmla="*/ 2824681 w 2824681"/>
                <a:gd name="connsiteY1" fmla="*/ 0 h 2075220"/>
                <a:gd name="connsiteX2" fmla="*/ 2824681 w 2824681"/>
                <a:gd name="connsiteY2" fmla="*/ 2075220 h 2075220"/>
                <a:gd name="connsiteX3" fmla="*/ 0 w 2824681"/>
                <a:gd name="connsiteY3" fmla="*/ 2075220 h 2075220"/>
                <a:gd name="connsiteX4" fmla="*/ 0 w 2824681"/>
                <a:gd name="connsiteY4" fmla="*/ 0 h 2075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24681" h="2075220">
                  <a:moveTo>
                    <a:pt x="0" y="0"/>
                  </a:moveTo>
                  <a:lnTo>
                    <a:pt x="2824681" y="0"/>
                  </a:lnTo>
                  <a:lnTo>
                    <a:pt x="2824681" y="2075220"/>
                  </a:lnTo>
                  <a:lnTo>
                    <a:pt x="0" y="2075220"/>
                  </a:lnTo>
                  <a:lnTo>
                    <a:pt x="0" y="0"/>
                  </a:lnTo>
                  <a:close/>
                </a:path>
              </a:pathLst>
            </a:custGeom>
            <a:scene3d>
              <a:camera prst="orthographicFront"/>
              <a:lightRig rig="flat" dir="t"/>
            </a:scene3d>
            <a:sp3d extrusionH="12700" prstMaterial="plastic">
              <a:bevelT w="50800" h="50800"/>
            </a:sp3d>
          </p:spPr>
          <p:style>
            <a:ln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2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012" tIns="96012" rIns="128016" bIns="144018" numCol="1" spcCol="1270" anchor="t" anchorCtr="0">
              <a:noAutofit/>
            </a:bodyPr>
            <a:lstStyle/>
            <a:p>
              <a:pPr marL="285750" lvl="1" indent="-2857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GB" sz="2200" b="0" i="0" kern="1200" baseline="0"/>
                <a:t>if solely for </a:t>
              </a:r>
              <a:r>
                <a:rPr lang="en-GB" sz="2200" b="1" i="0" kern="1200" baseline="0"/>
                <a:t>transmission of communication</a:t>
              </a:r>
              <a:r>
                <a:rPr lang="en-GB" sz="2200" b="0" i="0" kern="1200" baseline="0"/>
                <a:t>; or</a:t>
              </a:r>
              <a:endParaRPr lang="en-US" sz="2200" kern="1200"/>
            </a:p>
            <a:p>
              <a:pPr marL="285750" lvl="1" indent="-285750" algn="l" defTabSz="800100">
                <a:lnSpc>
                  <a:spcPct val="150000"/>
                </a:lnSpc>
                <a:spcBef>
                  <a:spcPct val="0"/>
                </a:spcBef>
                <a:spcAft>
                  <a:spcPct val="15000"/>
                </a:spcAft>
                <a:buFont typeface="Wingdings" panose="05000000000000000000" pitchFamily="2" charset="2"/>
                <a:buChar char="ü"/>
              </a:pPr>
              <a:r>
                <a:rPr lang="en-GB" sz="2200" b="0" i="0" kern="1200" baseline="0"/>
                <a:t>if strictly necessary for </a:t>
              </a:r>
              <a:r>
                <a:rPr lang="en-GB" sz="2200" b="1" i="0" kern="1200" baseline="0"/>
                <a:t>information society service</a:t>
              </a:r>
              <a:r>
                <a:rPr lang="en-GB" sz="2200" b="0" i="0" kern="1200" baseline="0"/>
                <a:t> explicitly requested by the consumer </a:t>
              </a:r>
              <a:endParaRPr lang="en-US" sz="22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666405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CF5B981-6ED5-4AFB-A08D-ADEF2EFC91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702C1B9-5364-4D83-8A23-69B50FE09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</p:spPr>
        <p:txBody>
          <a:bodyPr>
            <a:normAutofit/>
          </a:bodyPr>
          <a:lstStyle/>
          <a:p>
            <a:r>
              <a:rPr lang="en-US"/>
              <a:t>III. </a:t>
            </a:r>
            <a:r>
              <a:rPr lang="nl-BE"/>
              <a:t>EDPB ePrivacy Guidelines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1AC01-C1B1-493D-B290-232924AA6E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36" y="1571608"/>
            <a:ext cx="11004145" cy="46862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Guidelines 2/2023 on Technical Scope of Art. 5(3) of </a:t>
            </a:r>
            <a:r>
              <a:rPr lang="en-US" err="1"/>
              <a:t>ePD</a:t>
            </a:r>
            <a:endParaRPr lang="en-GB"/>
          </a:p>
          <a:p>
            <a:endParaRPr lang="en-US"/>
          </a:p>
          <a:p>
            <a:r>
              <a:rPr lang="en-US"/>
              <a:t>Art. 5(3) </a:t>
            </a:r>
            <a:r>
              <a:rPr lang="en-US" err="1"/>
              <a:t>ePD</a:t>
            </a:r>
            <a:r>
              <a:rPr lang="en-US"/>
              <a:t> should apply not only to cookies and files stored on a device and (actively) accessed from a device but also to:</a:t>
            </a:r>
          </a:p>
          <a:p>
            <a:pPr lvl="1"/>
            <a:r>
              <a:rPr lang="en-US"/>
              <a:t>any information automatically transmitted by the device [e.g. URL of webpage being accessed or public IP address of the Internet connection]</a:t>
            </a:r>
          </a:p>
          <a:p>
            <a:pPr lvl="1"/>
            <a:r>
              <a:rPr lang="en-US"/>
              <a:t>temporary information generated on that device and information stored ephemerally [e.g. RAM, CPU cache]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3781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B011-2B35-7A78-6259-C461F9BE3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err="1"/>
              <a:t>Wait</a:t>
            </a:r>
            <a:r>
              <a:rPr lang="fr-BE"/>
              <a:t> a minute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6" y="1636857"/>
            <a:ext cx="10810271" cy="466526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fr-BE" sz="2200"/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200">
                <a:latin typeface="+mj-lt"/>
              </a:rPr>
              <a:t>Every Internet connection = source &amp; destination included (IP </a:t>
            </a:r>
            <a:r>
              <a:rPr lang="en-US" sz="2200" err="1">
                <a:latin typeface="+mj-lt"/>
              </a:rPr>
              <a:t>addr</a:t>
            </a:r>
            <a:r>
              <a:rPr lang="en-US" sz="2200">
                <a:latin typeface="+mj-lt"/>
              </a:rPr>
              <a:t>., URL)</a:t>
            </a:r>
            <a:endParaRPr lang="fr-BE" sz="2200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>
                <a:latin typeface="+mj-lt"/>
              </a:rPr>
              <a:t>EDPB </a:t>
            </a:r>
            <a:r>
              <a:rPr lang="fr-BE" sz="2200" err="1">
                <a:latin typeface="+mj-lt"/>
              </a:rPr>
              <a:t>doesn’t</a:t>
            </a:r>
            <a:r>
              <a:rPr lang="fr-BE" sz="2200">
                <a:latin typeface="+mj-lt"/>
              </a:rPr>
              <a:t> change consent exemptions (</a:t>
            </a:r>
            <a:r>
              <a:rPr lang="fr-BE" sz="2200" err="1">
                <a:latin typeface="+mj-lt"/>
              </a:rPr>
              <a:t>legal</a:t>
            </a:r>
            <a:r>
              <a:rPr lang="fr-BE" sz="2200">
                <a:latin typeface="+mj-lt"/>
              </a:rPr>
              <a:t> obligation? </a:t>
            </a:r>
            <a:r>
              <a:rPr lang="fr-BE" sz="2200" err="1">
                <a:latin typeface="+mj-lt"/>
              </a:rPr>
              <a:t>anti-fraud</a:t>
            </a:r>
            <a:r>
              <a:rPr lang="fr-BE" sz="2200">
                <a:latin typeface="+mj-lt"/>
              </a:rPr>
              <a:t>? etc.)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>
                <a:latin typeface="+mj-lt"/>
              </a:rPr>
              <a:t>CJEU </a:t>
            </a:r>
            <a:r>
              <a:rPr lang="fr-BE" sz="2200" i="1" err="1">
                <a:latin typeface="+mj-lt"/>
              </a:rPr>
              <a:t>Bundeskartellamt</a:t>
            </a:r>
            <a:r>
              <a:rPr lang="fr-BE" sz="2200" i="1">
                <a:latin typeface="+mj-lt"/>
              </a:rPr>
              <a:t>: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also</a:t>
            </a:r>
            <a:r>
              <a:rPr lang="fr-BE" sz="2200">
                <a:latin typeface="+mj-lt"/>
              </a:rPr>
              <a:t> impact on service exception?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200">
                <a:latin typeface="+mj-lt"/>
                <a:ea typeface="Roboto Light"/>
                <a:cs typeface="Calibri"/>
              </a:rPr>
              <a:t>And EDPB interprets consent in ever stricter manner?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6FF2A4-FB11-4E29-886B-5B6A9551A884}" type="slidenum">
              <a:rPr kumimoji="0" lang="en-US" sz="1300" b="0" i="0" u="none" strike="noStrike" kern="1200" cap="none" spc="20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300" b="0" i="0" u="none" strike="noStrike" kern="1200" cap="none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E96D89-C201-6BFB-723B-81BDC5AFCCFC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2678368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73324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7" y="1636857"/>
            <a:ext cx="7660205" cy="4665266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endParaRPr lang="fr-BE"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 err="1">
                <a:solidFill>
                  <a:schemeClr val="bg1">
                    <a:lumMod val="50000"/>
                  </a:schemeClr>
                </a:solidFill>
                <a:latin typeface="+mj-lt"/>
              </a:rPr>
              <a:t>Pay</a:t>
            </a: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 or Consent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solidFill>
                  <a:schemeClr val="bg1">
                    <a:lumMod val="50000"/>
                  </a:schemeClr>
                </a:solidFill>
                <a:latin typeface="+mj-lt"/>
              </a:rPr>
              <a:t>DMA</a:t>
            </a: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AutoNum type="romanUcPeriod"/>
            </a:pPr>
            <a:r>
              <a:rPr lang="en-US">
                <a:solidFill>
                  <a:schemeClr val="bg1">
                    <a:lumMod val="50000"/>
                  </a:schemeClr>
                </a:solidFill>
                <a:latin typeface="+mj-lt"/>
              </a:rPr>
              <a:t>Art. 5.3 </a:t>
            </a:r>
            <a:r>
              <a:rPr lang="en-US" err="1">
                <a:solidFill>
                  <a:schemeClr val="bg1">
                    <a:lumMod val="50000"/>
                  </a:schemeClr>
                </a:solidFill>
                <a:latin typeface="+mj-lt"/>
              </a:rPr>
              <a:t>ePrivacy</a:t>
            </a:r>
            <a:endParaRPr lang="en-US">
              <a:solidFill>
                <a:schemeClr val="bg1">
                  <a:lumMod val="50000"/>
                </a:schemeClr>
              </a:solidFill>
              <a:latin typeface="+mj-lt"/>
            </a:endParaRPr>
          </a:p>
          <a:p>
            <a:pPr marL="514350" indent="-514350">
              <a:lnSpc>
                <a:spcPct val="150000"/>
              </a:lnSpc>
              <a:spcAft>
                <a:spcPts val="1200"/>
              </a:spcAft>
              <a:buFontTx/>
              <a:buAutoNum type="romanUcPeriod"/>
            </a:pPr>
            <a:r>
              <a:rPr lang="fr-BE">
                <a:latin typeface="+mj-lt"/>
              </a:rPr>
              <a:t>AI </a:t>
            </a:r>
            <a:r>
              <a:rPr lang="fr-BE" err="1">
                <a:latin typeface="+mj-lt"/>
              </a:rPr>
              <a:t>models</a:t>
            </a:r>
            <a:r>
              <a:rPr lang="fr-BE">
                <a:latin typeface="+mj-lt"/>
              </a:rPr>
              <a:t> </a:t>
            </a:r>
            <a:endParaRPr lang="en-US">
              <a:latin typeface="+mj-lt"/>
              <a:ea typeface="Roboto Light"/>
              <a:cs typeface="Calibri"/>
            </a:endParaRPr>
          </a:p>
          <a:p>
            <a:pPr>
              <a:lnSpc>
                <a:spcPct val="150000"/>
              </a:lnSpc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6FF2A4-FB11-4E29-886B-5B6A9551A884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1BB08F-C260-0518-D245-BF343E033EFF}"/>
              </a:ext>
            </a:extLst>
          </p:cNvPr>
          <p:cNvSpPr/>
          <p:nvPr/>
        </p:nvSpPr>
        <p:spPr>
          <a:xfrm>
            <a:off x="953442" y="4655291"/>
            <a:ext cx="7418202" cy="54153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A624F16-CAD3-BF07-E76D-90A04435A1E3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3168225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7424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04976B-2492-7524-9F1C-B2DADBF4FB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/>
          <a:lstStyle/>
          <a:p>
            <a:fld id="{F24E91E0-022F-7A40-92CF-91329A85936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C6399C-4AC7-C659-F3DE-853CB548F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</p:spPr>
        <p:txBody>
          <a:bodyPr>
            <a:normAutofit/>
          </a:bodyPr>
          <a:lstStyle/>
          <a:p>
            <a:r>
              <a:rPr lang="en-US"/>
              <a:t>I. EDPB Opinion 28/2024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74C22-89F1-3A8C-EFC0-BA5AE6E6B0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950" y="1571625"/>
            <a:ext cx="11004550" cy="4686300"/>
          </a:xfrm>
        </p:spPr>
        <p:txBody>
          <a:bodyPr/>
          <a:lstStyle/>
          <a:p>
            <a:r>
              <a:rPr lang="en-GB"/>
              <a:t>Two main topics: 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5D4942E-A693-F9F6-9DF6-5F0D7F4144FE}"/>
              </a:ext>
            </a:extLst>
          </p:cNvPr>
          <p:cNvSpPr/>
          <p:nvPr/>
        </p:nvSpPr>
        <p:spPr>
          <a:xfrm>
            <a:off x="3826078" y="3088859"/>
            <a:ext cx="5820842" cy="101289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bg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sz="2000">
                <a:solidFill>
                  <a:schemeClr val="bg2"/>
                </a:solidFill>
                <a:ea typeface="Times New Roman" panose="02020603050405020304" pitchFamily="18" charset="0"/>
              </a:rPr>
              <a:t>AI models and the definition of “personal data”</a:t>
            </a:r>
          </a:p>
          <a:p>
            <a:pPr algn="ctr"/>
            <a:endParaRPr lang="en-US" sz="2400">
              <a:solidFill>
                <a:schemeClr val="bg2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F848D51-4B3E-FD25-C06F-B2C8B8B93058}"/>
              </a:ext>
            </a:extLst>
          </p:cNvPr>
          <p:cNvSpPr/>
          <p:nvPr/>
        </p:nvSpPr>
        <p:spPr>
          <a:xfrm>
            <a:off x="3826078" y="4581920"/>
            <a:ext cx="5820842" cy="116620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>
              <a:solidFill>
                <a:schemeClr val="bg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en-GB" sz="2000">
                <a:solidFill>
                  <a:schemeClr val="bg2"/>
                </a:solidFill>
                <a:effectLst/>
                <a:ea typeface="Times New Roman" panose="02020603050405020304" pitchFamily="18" charset="0"/>
              </a:rPr>
              <a:t>Possibility of relying on “legitimate interest” as a lawful basis for processing personal data in AI models</a:t>
            </a:r>
          </a:p>
          <a:p>
            <a:pPr algn="ctr"/>
            <a:endParaRPr lang="en-US" sz="2400">
              <a:solidFill>
                <a:schemeClr val="bg2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55FC678-DB15-8B73-4736-A384A02AE3C2}"/>
              </a:ext>
            </a:extLst>
          </p:cNvPr>
          <p:cNvCxnSpPr/>
          <p:nvPr/>
        </p:nvCxnSpPr>
        <p:spPr>
          <a:xfrm>
            <a:off x="2545080" y="2574224"/>
            <a:ext cx="0" cy="259080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F22EF86F-6AE1-237E-4377-14F30422EFF9}"/>
              </a:ext>
            </a:extLst>
          </p:cNvPr>
          <p:cNvCxnSpPr/>
          <p:nvPr/>
        </p:nvCxnSpPr>
        <p:spPr>
          <a:xfrm>
            <a:off x="2537460" y="3595304"/>
            <a:ext cx="110490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B486544-A47C-C5E2-060C-1C69A9FCF097}"/>
              </a:ext>
            </a:extLst>
          </p:cNvPr>
          <p:cNvCxnSpPr/>
          <p:nvPr/>
        </p:nvCxnSpPr>
        <p:spPr>
          <a:xfrm>
            <a:off x="2545080" y="5155979"/>
            <a:ext cx="1074420" cy="0"/>
          </a:xfrm>
          <a:prstGeom prst="straightConnector1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4137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7B70A2-5CFB-EB75-E972-0CBD71242225}"/>
              </a:ext>
            </a:extLst>
          </p:cNvPr>
          <p:cNvSpPr/>
          <p:nvPr/>
        </p:nvSpPr>
        <p:spPr>
          <a:xfrm>
            <a:off x="-3021" y="3399363"/>
            <a:ext cx="12192000" cy="345863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CF1F2B8F-CF2B-E1DF-2F6F-FC5D31F83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9184"/>
            <a:ext cx="9419697" cy="1056471"/>
          </a:xfrm>
        </p:spPr>
        <p:txBody>
          <a:bodyPr>
            <a:normAutofit/>
          </a:bodyPr>
          <a:lstStyle/>
          <a:p>
            <a:r>
              <a:rPr lang="fr-BE"/>
              <a:t>II. Training data for AI </a:t>
            </a:r>
            <a:r>
              <a:rPr lang="fr-BE" err="1"/>
              <a:t>models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39C34-78D1-4076-9C26-A2618A4DE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49000" y="6234113"/>
            <a:ext cx="571500" cy="385762"/>
          </a:xfrm>
        </p:spPr>
        <p:txBody>
          <a:bodyPr/>
          <a:lstStyle/>
          <a:p>
            <a:pPr lvl="0"/>
            <a:fld id="{6446DAF4-78E6-4D9B-A7F9-6938EFA4E710}" type="slidenum">
              <a:rPr lang="en-US" noProof="0"/>
              <a:pPr lvl="0"/>
              <a:t>17</a:t>
            </a:fld>
            <a:endParaRPr lang="en-US" noProof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146B515-7575-3CBB-7C6A-3A08E5C586AA}"/>
              </a:ext>
            </a:extLst>
          </p:cNvPr>
          <p:cNvSpPr/>
          <p:nvPr/>
        </p:nvSpPr>
        <p:spPr>
          <a:xfrm>
            <a:off x="4545943" y="1858213"/>
            <a:ext cx="3094074" cy="143706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246C8B-A0D4-5EF6-FE34-1086B60EAD22}"/>
              </a:ext>
            </a:extLst>
          </p:cNvPr>
          <p:cNvSpPr/>
          <p:nvPr/>
        </p:nvSpPr>
        <p:spPr>
          <a:xfrm>
            <a:off x="1733098" y="4157331"/>
            <a:ext cx="1275907" cy="52099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9738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B0604020202020204"/>
                <a:ea typeface="+mn-ea"/>
                <a:cs typeface="+mn-cs"/>
              </a:rPr>
              <a:t>CONTEXT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B1E515F-4989-918E-5573-00E05DFA8139}"/>
              </a:ext>
            </a:extLst>
          </p:cNvPr>
          <p:cNvSpPr/>
          <p:nvPr/>
        </p:nvSpPr>
        <p:spPr>
          <a:xfrm>
            <a:off x="7451655" y="4157331"/>
            <a:ext cx="1275907" cy="5209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9738"/>
                </a:solidFill>
                <a:effectLst/>
                <a:uLnTx/>
                <a:uFillTx/>
                <a:latin typeface="Calibri" panose="020B0604020202020204"/>
                <a:ea typeface="+mn-ea"/>
                <a:cs typeface="+mn-cs"/>
              </a:rPr>
              <a:t>OUTPUT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F39E4CE-6E07-D895-4B20-796C727D1D5C}"/>
              </a:ext>
            </a:extLst>
          </p:cNvPr>
          <p:cNvSpPr/>
          <p:nvPr/>
        </p:nvSpPr>
        <p:spPr>
          <a:xfrm>
            <a:off x="4844666" y="2544283"/>
            <a:ext cx="2555359" cy="68225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9738"/>
                </a:solidFill>
                <a:effectLst/>
                <a:uLnTx/>
                <a:uFillTx/>
                <a:latin typeface="Calibri" panose="020B0604020202020204"/>
                <a:ea typeface="+mn-ea"/>
                <a:cs typeface="+mn-cs"/>
              </a:rPr>
              <a:t>LLM foundations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75ACD88-B708-7E0E-45AC-18612561623E}"/>
              </a:ext>
            </a:extLst>
          </p:cNvPr>
          <p:cNvSpPr/>
          <p:nvPr/>
        </p:nvSpPr>
        <p:spPr>
          <a:xfrm>
            <a:off x="4835327" y="1864537"/>
            <a:ext cx="2555359" cy="682256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B0604020202020204"/>
                <a:ea typeface="+mn-ea"/>
                <a:cs typeface="+mn-cs"/>
              </a:rPr>
              <a:t>TRAINING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E1DC6A-2900-7269-F39E-C24E9A1FDF5E}"/>
              </a:ext>
            </a:extLst>
          </p:cNvPr>
          <p:cNvSpPr txBox="1"/>
          <p:nvPr/>
        </p:nvSpPr>
        <p:spPr>
          <a:xfrm>
            <a:off x="212651" y="3027624"/>
            <a:ext cx="1573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Backend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FE75959-84AE-057F-E9C1-8572EBDD6912}"/>
              </a:ext>
            </a:extLst>
          </p:cNvPr>
          <p:cNvSpPr/>
          <p:nvPr/>
        </p:nvSpPr>
        <p:spPr>
          <a:xfrm>
            <a:off x="5586518" y="5049569"/>
            <a:ext cx="1018955" cy="101895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D54BE72-C964-15C3-1C69-C36ED2DAE053}"/>
              </a:ext>
            </a:extLst>
          </p:cNvPr>
          <p:cNvSpPr txBox="1"/>
          <p:nvPr/>
        </p:nvSpPr>
        <p:spPr>
          <a:xfrm>
            <a:off x="212651" y="3429000"/>
            <a:ext cx="15736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1" u="none" strike="noStrike" kern="1200" cap="none" spc="0" normalizeH="0" baseline="0" noProof="0">
                <a:ln>
                  <a:noFill/>
                </a:ln>
                <a:solidFill>
                  <a:srgbClr val="13284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Frontend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340A922-9CC6-E3CB-B475-35CF63EF7890}"/>
              </a:ext>
            </a:extLst>
          </p:cNvPr>
          <p:cNvSpPr/>
          <p:nvPr/>
        </p:nvSpPr>
        <p:spPr>
          <a:xfrm>
            <a:off x="5852860" y="1270225"/>
            <a:ext cx="480239" cy="48023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B0604020202020204"/>
                <a:ea typeface="+mn-ea"/>
                <a:cs typeface="+mn-cs"/>
              </a:rPr>
              <a:t>AI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655625F-35ED-C313-0515-C9A977892949}"/>
              </a:ext>
            </a:extLst>
          </p:cNvPr>
          <p:cNvSpPr/>
          <p:nvPr/>
        </p:nvSpPr>
        <p:spPr>
          <a:xfrm>
            <a:off x="5497471" y="5653423"/>
            <a:ext cx="1197051" cy="1110201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E3C8218-CF01-C39A-3C4A-B4776F80E299}"/>
              </a:ext>
            </a:extLst>
          </p:cNvPr>
          <p:cNvSpPr/>
          <p:nvPr/>
        </p:nvSpPr>
        <p:spPr>
          <a:xfrm>
            <a:off x="5586518" y="5051348"/>
            <a:ext cx="1018955" cy="101895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3964035-E748-F95A-9C22-14EF12322403}"/>
              </a:ext>
            </a:extLst>
          </p:cNvPr>
          <p:cNvSpPr txBox="1"/>
          <p:nvPr/>
        </p:nvSpPr>
        <p:spPr>
          <a:xfrm>
            <a:off x="5634367" y="6228855"/>
            <a:ext cx="923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13284B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USER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002DA21-275E-9CDD-B539-3844881558C0}"/>
              </a:ext>
            </a:extLst>
          </p:cNvPr>
          <p:cNvCxnSpPr>
            <a:cxnSpLocks/>
          </p:cNvCxnSpPr>
          <p:nvPr/>
        </p:nvCxnSpPr>
        <p:spPr>
          <a:xfrm>
            <a:off x="4065757" y="5596851"/>
            <a:ext cx="2474812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CA5A3E3F-A72D-ED2B-114D-2413AB6AF02E}"/>
              </a:ext>
            </a:extLst>
          </p:cNvPr>
          <p:cNvSpPr/>
          <p:nvPr/>
        </p:nvSpPr>
        <p:spPr>
          <a:xfrm>
            <a:off x="5900181" y="5169192"/>
            <a:ext cx="391633" cy="39163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1A9C0FB-B601-D59D-5C66-BF31A3F72F4C}"/>
              </a:ext>
            </a:extLst>
          </p:cNvPr>
          <p:cNvCxnSpPr>
            <a:cxnSpLocks/>
          </p:cNvCxnSpPr>
          <p:nvPr/>
        </p:nvCxnSpPr>
        <p:spPr>
          <a:xfrm>
            <a:off x="4065757" y="2359265"/>
            <a:ext cx="4054448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D5836CC-1E38-92F3-1CE2-89B2253564A3}"/>
              </a:ext>
            </a:extLst>
          </p:cNvPr>
          <p:cNvCxnSpPr>
            <a:cxnSpLocks/>
          </p:cNvCxnSpPr>
          <p:nvPr/>
        </p:nvCxnSpPr>
        <p:spPr>
          <a:xfrm flipV="1">
            <a:off x="8117933" y="2345804"/>
            <a:ext cx="13991" cy="178636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08C54C9-F3B7-37CA-AFAA-52BF01FEA031}"/>
              </a:ext>
            </a:extLst>
          </p:cNvPr>
          <p:cNvCxnSpPr>
            <a:cxnSpLocks/>
          </p:cNvCxnSpPr>
          <p:nvPr/>
        </p:nvCxnSpPr>
        <p:spPr>
          <a:xfrm flipV="1">
            <a:off x="4065755" y="2345804"/>
            <a:ext cx="10488" cy="3256058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686A511-53EA-B81E-7CF3-F68E1FA87A00}"/>
              </a:ext>
            </a:extLst>
          </p:cNvPr>
          <p:cNvSpPr/>
          <p:nvPr/>
        </p:nvSpPr>
        <p:spPr>
          <a:xfrm>
            <a:off x="3453801" y="4157331"/>
            <a:ext cx="1275907" cy="52099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9738"/>
                </a:solidFill>
                <a:effectLst/>
                <a:uLnTx/>
                <a:uFillTx/>
                <a:latin typeface="Calibri" panose="020B0604020202020204"/>
                <a:ea typeface="+mn-ea"/>
                <a:cs typeface="+mn-cs"/>
              </a:rPr>
              <a:t>INPUT</a:t>
            </a:r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B18A6400-36EF-F6FA-F865-8C64641743E7}"/>
              </a:ext>
            </a:extLst>
          </p:cNvPr>
          <p:cNvSpPr/>
          <p:nvPr/>
        </p:nvSpPr>
        <p:spPr>
          <a:xfrm rot="10800000">
            <a:off x="8044127" y="4030647"/>
            <a:ext cx="158293" cy="18950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sp>
        <p:nvSpPr>
          <p:cNvPr id="40" name="Isosceles Triangle 39">
            <a:extLst>
              <a:ext uri="{FF2B5EF4-FFF2-40B4-BE49-F238E27FC236}">
                <a16:creationId xmlns:a16="http://schemas.microsoft.com/office/drawing/2014/main" id="{C592C853-92B0-B175-0273-19A1D1927C2D}"/>
              </a:ext>
            </a:extLst>
          </p:cNvPr>
          <p:cNvSpPr/>
          <p:nvPr/>
        </p:nvSpPr>
        <p:spPr>
          <a:xfrm rot="5400000">
            <a:off x="4403519" y="2263359"/>
            <a:ext cx="158293" cy="189506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B0604020202020204"/>
              <a:ea typeface="+mn-ea"/>
              <a:cs typeface="+mn-cs"/>
            </a:endParaRPr>
          </a:p>
        </p:txBody>
      </p:sp>
      <p:sp>
        <p:nvSpPr>
          <p:cNvPr id="26" name="Footer Placeholder 3">
            <a:extLst>
              <a:ext uri="{FF2B5EF4-FFF2-40B4-BE49-F238E27FC236}">
                <a16:creationId xmlns:a16="http://schemas.microsoft.com/office/drawing/2014/main" id="{70E59F1E-D4B8-9013-D583-23A6ADEF444F}"/>
              </a:ext>
            </a:extLst>
          </p:cNvPr>
          <p:cNvSpPr txBox="1">
            <a:spLocks/>
          </p:cNvSpPr>
          <p:nvPr/>
        </p:nvSpPr>
        <p:spPr>
          <a:xfrm>
            <a:off x="8004938" y="6213090"/>
            <a:ext cx="2674506" cy="419100"/>
          </a:xfrm>
          <a:prstGeom prst="rect">
            <a:avLst/>
          </a:prstGeom>
        </p:spPr>
        <p:txBody>
          <a:bodyPr vert="horz" lIns="0" tIns="45720" rIns="0" bIns="0" rtlCol="0" anchor="b"/>
          <a:lstStyle>
            <a:defPPr>
              <a:defRPr lang="en-US"/>
            </a:defPPr>
            <a:lvl1pPr marL="0" algn="l" defTabSz="457200" rtl="0" eaLnBrk="1" latinLnBrk="0" hangingPunct="1">
              <a:defRPr sz="1200" b="0" i="0" kern="1200" spc="100" baseline="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100" b="0" i="0" spc="0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rPr>
              <a:t>© 2025 Keller and Heckman LLP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AD0DE0-D2FD-0717-D90B-EACF783A0F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810F371E-8F75-48EE-A689-AB61DE7D5316}" type="slidenum">
              <a:rPr lang="en-US" smtClean="0"/>
              <a:pPr>
                <a:spcAft>
                  <a:spcPts val="600"/>
                </a:spcAft>
                <a:defRPr/>
              </a:pPr>
              <a:t>18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E70239-BFC4-AC1D-B915-E868D37B31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</p:spPr>
        <p:txBody>
          <a:bodyPr anchor="ctr">
            <a:normAutofit/>
          </a:bodyPr>
          <a:lstStyle/>
          <a:p>
            <a:r>
              <a:rPr lang="fr-BE"/>
              <a:t>III. Training data = </a:t>
            </a:r>
            <a:r>
              <a:rPr lang="fr-BE" err="1"/>
              <a:t>personal</a:t>
            </a:r>
            <a:r>
              <a:rPr lang="fr-BE"/>
              <a:t> data?</a:t>
            </a:r>
            <a:endParaRPr lang="en-US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8F9EF6E-A9ED-BB2E-9C6B-40C9B1272E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3467580"/>
              </p:ext>
            </p:extLst>
          </p:nvPr>
        </p:nvGraphicFramePr>
        <p:xfrm>
          <a:off x="612648" y="1774188"/>
          <a:ext cx="10927080" cy="4590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36859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39C34-78D1-4076-9C26-A2618A4DEA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049107" y="6234545"/>
            <a:ext cx="570674" cy="38595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  <a:defRPr/>
            </a:pPr>
            <a:fld id="{6446DAF4-78E6-4D9B-A7F9-6938EFA4E710}" type="slidenum">
              <a:rPr lang="en-US"/>
              <a:pPr>
                <a:spcAft>
                  <a:spcPts val="600"/>
                </a:spcAft>
                <a:defRPr/>
              </a:pPr>
              <a:t>19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E3E7F0-E378-447B-AC73-71B1D0ADF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36" y="325123"/>
            <a:ext cx="9270748" cy="949956"/>
          </a:xfrm>
        </p:spPr>
        <p:txBody>
          <a:bodyPr anchor="ctr">
            <a:normAutofit/>
          </a:bodyPr>
          <a:lstStyle/>
          <a:p>
            <a:pPr fontAlgn="auto">
              <a:defRPr/>
            </a:pPr>
            <a:r>
              <a:rPr lang="fr-BE"/>
              <a:t>III. </a:t>
            </a:r>
            <a:r>
              <a:rPr lang="fr-BE" err="1"/>
              <a:t>Personal</a:t>
            </a:r>
            <a:r>
              <a:rPr lang="fr-BE"/>
              <a:t> data? Legal </a:t>
            </a:r>
            <a:r>
              <a:rPr lang="fr-BE" err="1"/>
              <a:t>ground</a:t>
            </a:r>
            <a:r>
              <a:rPr lang="fr-BE"/>
              <a:t>?</a:t>
            </a:r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27B8389-3B98-4739-B32A-16D6194D14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636" y="1571608"/>
            <a:ext cx="11004145" cy="4686299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/>
              <a:t>“But public figure ABC’s birthday is correct”</a:t>
            </a:r>
          </a:p>
          <a:p>
            <a:pPr lvl="1">
              <a:defRPr/>
            </a:pPr>
            <a:r>
              <a:rPr lang="en-US" sz="2600" b="1">
                <a:solidFill>
                  <a:schemeClr val="accent2"/>
                </a:solidFill>
              </a:rPr>
              <a:t>Language accuracy (what an AI model tries to create through verbal predictions) ≠ accuracy of personal data</a:t>
            </a:r>
          </a:p>
          <a:p>
            <a:pPr lvl="0" fontAlgn="auto">
              <a:spcBef>
                <a:spcPts val="0"/>
              </a:spcBef>
              <a:defRPr/>
            </a:pPr>
            <a:endParaRPr lang="en-US"/>
          </a:p>
          <a:p>
            <a:pPr lvl="0" fontAlgn="auto">
              <a:spcBef>
                <a:spcPts val="0"/>
              </a:spcBef>
              <a:defRPr/>
            </a:pPr>
            <a:r>
              <a:rPr lang="en-US"/>
              <a:t>EDPB: if synthetic data training possible, then no processing of personal data meets “necessity” test (!)</a:t>
            </a:r>
          </a:p>
          <a:p>
            <a:pPr lvl="0" fontAlgn="auto">
              <a:spcBef>
                <a:spcPts val="0"/>
              </a:spcBef>
              <a:defRPr/>
            </a:pPr>
            <a:endParaRPr lang="en-US"/>
          </a:p>
          <a:p>
            <a:pPr lvl="0" fontAlgn="auto">
              <a:spcBef>
                <a:spcPts val="0"/>
              </a:spcBef>
              <a:defRPr/>
            </a:pPr>
            <a:r>
              <a:rPr lang="en-US"/>
              <a:t>1</a:t>
            </a:r>
            <a:r>
              <a:rPr lang="en-US" baseline="30000"/>
              <a:t>st</a:t>
            </a:r>
            <a:r>
              <a:rPr lang="en-US"/>
              <a:t> party data vs 3</a:t>
            </a:r>
            <a:r>
              <a:rPr lang="en-US" baseline="30000"/>
              <a:t>rd</a:t>
            </a:r>
            <a:r>
              <a:rPr lang="en-US"/>
              <a:t> party data:</a:t>
            </a:r>
          </a:p>
          <a:p>
            <a:pPr lvl="1">
              <a:defRPr/>
            </a:pPr>
            <a:r>
              <a:rPr lang="en-US"/>
              <a:t>Legitimate interests = quasi-consent for 1</a:t>
            </a:r>
            <a:r>
              <a:rPr lang="en-US" baseline="30000"/>
              <a:t>st</a:t>
            </a:r>
            <a:r>
              <a:rPr lang="en-US"/>
              <a:t> party data? (CJEU </a:t>
            </a:r>
            <a:r>
              <a:rPr lang="en-US" i="1"/>
              <a:t>KNLTB</a:t>
            </a:r>
            <a:r>
              <a:rPr lang="en-US"/>
              <a:t>)</a:t>
            </a:r>
          </a:p>
          <a:p>
            <a:pPr lvl="1">
              <a:defRPr/>
            </a:pPr>
            <a:r>
              <a:rPr lang="en-US"/>
              <a:t>Easier to use crawled data than own data?</a:t>
            </a:r>
          </a:p>
          <a:p>
            <a:pPr marL="406400" lvl="1" indent="0">
              <a:buNone/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42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B011-2B35-7A78-6259-C461F9BE3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err="1"/>
              <a:t>Wait</a:t>
            </a:r>
            <a:r>
              <a:rPr lang="fr-BE"/>
              <a:t> a minute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6" y="1636857"/>
            <a:ext cx="10810271" cy="466526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fr-BE" sz="2200"/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200">
                <a:latin typeface="+mj-lt"/>
              </a:rPr>
              <a:t>GDPR becoming law of everything</a:t>
            </a:r>
            <a:endParaRPr lang="fr-BE" sz="2200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>
                <a:latin typeface="+mj-lt"/>
              </a:rPr>
              <a:t>Art. 5(3) ePrivacy </a:t>
            </a:r>
            <a:r>
              <a:rPr lang="fr-BE" sz="2200" err="1">
                <a:latin typeface="+mj-lt"/>
              </a:rPr>
              <a:t>becoming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law</a:t>
            </a:r>
            <a:r>
              <a:rPr lang="fr-BE" sz="2200">
                <a:latin typeface="+mj-lt"/>
              </a:rPr>
              <a:t> of </a:t>
            </a:r>
            <a:r>
              <a:rPr lang="fr-BE" sz="2200" err="1">
                <a:latin typeface="+mj-lt"/>
              </a:rPr>
              <a:t>every</a:t>
            </a:r>
            <a:r>
              <a:rPr lang="fr-BE" sz="2200">
                <a:latin typeface="+mj-lt"/>
              </a:rPr>
              <a:t> Internet communication &amp; </a:t>
            </a:r>
            <a:r>
              <a:rPr lang="fr-BE" sz="2200" err="1">
                <a:latin typeface="+mj-lt"/>
              </a:rPr>
              <a:t>computing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device</a:t>
            </a:r>
            <a:r>
              <a:rPr lang="fr-BE" sz="2200">
                <a:latin typeface="+mj-lt"/>
              </a:rPr>
              <a:t> interaction</a:t>
            </a: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>
                <a:latin typeface="+mj-lt"/>
              </a:rPr>
              <a:t>Consent </a:t>
            </a:r>
            <a:r>
              <a:rPr lang="fr-BE" sz="2200" err="1">
                <a:latin typeface="+mj-lt"/>
              </a:rPr>
              <a:t>becoming</a:t>
            </a:r>
            <a:r>
              <a:rPr lang="fr-BE" sz="2200">
                <a:latin typeface="+mj-lt"/>
              </a:rPr>
              <a:t> the </a:t>
            </a:r>
            <a:r>
              <a:rPr lang="fr-BE" sz="2200" err="1">
                <a:latin typeface="+mj-lt"/>
              </a:rPr>
              <a:t>requirement</a:t>
            </a:r>
            <a:r>
              <a:rPr lang="fr-BE" sz="2200">
                <a:latin typeface="+mj-lt"/>
              </a:rPr>
              <a:t> for </a:t>
            </a:r>
            <a:r>
              <a:rPr lang="fr-BE" sz="2200" err="1">
                <a:latin typeface="+mj-lt"/>
              </a:rPr>
              <a:t>everything</a:t>
            </a:r>
            <a:endParaRPr lang="fr-BE" sz="2200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>
                <a:latin typeface="+mj-lt"/>
              </a:rPr>
              <a:t>And "</a:t>
            </a:r>
            <a:r>
              <a:rPr lang="fr-BE" sz="2200" err="1">
                <a:latin typeface="+mj-lt"/>
              </a:rPr>
              <a:t>informed</a:t>
            </a:r>
            <a:r>
              <a:rPr lang="fr-BE" sz="2200">
                <a:latin typeface="+mj-lt"/>
              </a:rPr>
              <a:t>" consent </a:t>
            </a:r>
            <a:r>
              <a:rPr lang="fr-BE" sz="2200" err="1">
                <a:latin typeface="+mj-lt"/>
              </a:rPr>
              <a:t>now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requires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understanding</a:t>
            </a:r>
            <a:r>
              <a:rPr lang="fr-BE" sz="2200">
                <a:latin typeface="+mj-lt"/>
              </a:rPr>
              <a:t> of </a:t>
            </a:r>
            <a:r>
              <a:rPr lang="fr-BE" sz="2200" err="1">
                <a:latin typeface="+mj-lt"/>
              </a:rPr>
              <a:t>processing</a:t>
            </a:r>
            <a:endParaRPr lang="fr-BE" sz="2200">
              <a:latin typeface="+mj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6FF2A4-FB11-4E29-886B-5B6A9551A884}" type="slidenum">
              <a:rPr kumimoji="0" lang="en-US" sz="1300" b="0" i="0" u="none" strike="noStrike" kern="1200" cap="none" spc="20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300" b="0" i="0" u="none" strike="noStrike" kern="1200" cap="none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E96D89-C201-6BFB-723B-81BDC5AFCCFC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3146454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770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93DF15-D1FE-B6FE-D0CA-BEDE1B7C029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4E91E0-022F-7A40-92CF-91329A859366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E755CA-E1B5-77D0-7A3B-701F70559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Real-Time Bidding (RTB)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E5E40DB5-C1A2-3C9D-17A9-5FF6D17517D6}"/>
              </a:ext>
            </a:extLst>
          </p:cNvPr>
          <p:cNvSpPr txBox="1">
            <a:spLocks/>
          </p:cNvSpPr>
          <p:nvPr/>
        </p:nvSpPr>
        <p:spPr>
          <a:xfrm>
            <a:off x="11049107" y="6234545"/>
            <a:ext cx="570674" cy="385950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defPPr>
              <a:defRPr lang="en-US"/>
            </a:defPPr>
            <a:lvl1pPr marL="0" algn="r" defTabSz="457200" rtl="0" eaLnBrk="1" latinLnBrk="0" hangingPunct="1">
              <a:defRPr sz="1100" b="0" i="0" kern="1200" spc="0" baseline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Calibri" panose="020F050202020403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4E91E0-022F-7A40-92CF-91329A859366}" type="slidenum">
              <a:rPr lang="en-US" smtClean="0"/>
              <a:pPr/>
              <a:t>21</a:t>
            </a:fld>
            <a:endParaRPr lang="en-US" sz="13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F20DB05-B68F-9808-4535-15B9CB62B55A}"/>
              </a:ext>
            </a:extLst>
          </p:cNvPr>
          <p:cNvSpPr/>
          <p:nvPr/>
        </p:nvSpPr>
        <p:spPr>
          <a:xfrm>
            <a:off x="472695" y="1891692"/>
            <a:ext cx="1630496" cy="161017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Advertiser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468E4ED-CEA9-622F-BD01-49162D9C9F4B}"/>
              </a:ext>
            </a:extLst>
          </p:cNvPr>
          <p:cNvSpPr/>
          <p:nvPr/>
        </p:nvSpPr>
        <p:spPr>
          <a:xfrm>
            <a:off x="10233859" y="1936081"/>
            <a:ext cx="1630496" cy="161017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End-user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406664E-CE4B-691D-9B61-93DD7BA6A97B}"/>
              </a:ext>
            </a:extLst>
          </p:cNvPr>
          <p:cNvSpPr/>
          <p:nvPr/>
        </p:nvSpPr>
        <p:spPr>
          <a:xfrm>
            <a:off x="7276876" y="1896798"/>
            <a:ext cx="1630496" cy="161017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Publisher (webpage)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4E0E585-079E-8D0A-A692-11C37415E74C}"/>
              </a:ext>
            </a:extLst>
          </p:cNvPr>
          <p:cNvSpPr/>
          <p:nvPr/>
        </p:nvSpPr>
        <p:spPr>
          <a:xfrm>
            <a:off x="5890474" y="4359669"/>
            <a:ext cx="1626875" cy="160659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Ad exchange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3E3ECE7-358C-CCA0-FBB1-DF971ABDEA60}"/>
              </a:ext>
            </a:extLst>
          </p:cNvPr>
          <p:cNvSpPr/>
          <p:nvPr/>
        </p:nvSpPr>
        <p:spPr>
          <a:xfrm>
            <a:off x="473709" y="4356065"/>
            <a:ext cx="1630496" cy="1610173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DMP (data management platform)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0322DE2-FD06-89C9-FD8F-12C901DE95BB}"/>
              </a:ext>
            </a:extLst>
          </p:cNvPr>
          <p:cNvSpPr/>
          <p:nvPr/>
        </p:nvSpPr>
        <p:spPr>
          <a:xfrm>
            <a:off x="3145233" y="4352875"/>
            <a:ext cx="1630496" cy="161017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DSP (demand-side platform)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C9A548-3D46-A611-6674-77B5D1C3D422}"/>
              </a:ext>
            </a:extLst>
          </p:cNvPr>
          <p:cNvSpPr txBox="1"/>
          <p:nvPr/>
        </p:nvSpPr>
        <p:spPr>
          <a:xfrm>
            <a:off x="1494181" y="3748595"/>
            <a:ext cx="55782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Stores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ad data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B17296-D321-2961-43B2-C6B1289E82AB}"/>
              </a:ext>
            </a:extLst>
          </p:cNvPr>
          <p:cNvSpPr txBox="1"/>
          <p:nvPr/>
        </p:nvSpPr>
        <p:spPr>
          <a:xfrm>
            <a:off x="2284994" y="5395454"/>
            <a:ext cx="717265" cy="484748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Requests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audience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segment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D0BF20-7911-39FF-6903-CD9F63E37F8E}"/>
              </a:ext>
            </a:extLst>
          </p:cNvPr>
          <p:cNvSpPr txBox="1"/>
          <p:nvPr/>
        </p:nvSpPr>
        <p:spPr>
          <a:xfrm>
            <a:off x="2274509" y="4495330"/>
            <a:ext cx="738234" cy="4847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Delivers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audience segment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A52CE91-6C88-E73E-3F36-1CDA2D951B76}"/>
              </a:ext>
            </a:extLst>
          </p:cNvPr>
          <p:cNvSpPr txBox="1"/>
          <p:nvPr/>
        </p:nvSpPr>
        <p:spPr>
          <a:xfrm>
            <a:off x="9253419" y="2974544"/>
            <a:ext cx="6326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Requests page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D18D991-DB14-2557-175D-3A9DF8B5E1B5}"/>
              </a:ext>
            </a:extLst>
          </p:cNvPr>
          <p:cNvSpPr txBox="1"/>
          <p:nvPr/>
        </p:nvSpPr>
        <p:spPr>
          <a:xfrm>
            <a:off x="7822663" y="3828001"/>
            <a:ext cx="1020301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Bid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request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787B5A6-CB6F-A54D-FB8C-B79E6B2F852A}"/>
              </a:ext>
            </a:extLst>
          </p:cNvPr>
          <p:cNvSpPr txBox="1"/>
          <p:nvPr/>
        </p:nvSpPr>
        <p:spPr>
          <a:xfrm>
            <a:off x="7701610" y="5438682"/>
            <a:ext cx="63120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Bid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request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6E18E2-6111-AA08-476E-C41E9CD4D292}"/>
              </a:ext>
            </a:extLst>
          </p:cNvPr>
          <p:cNvSpPr txBox="1"/>
          <p:nvPr/>
        </p:nvSpPr>
        <p:spPr>
          <a:xfrm>
            <a:off x="4931175" y="5436646"/>
            <a:ext cx="722887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 Bid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response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1B40F0-3726-9019-9080-B82CD0068EAB}"/>
              </a:ext>
            </a:extLst>
          </p:cNvPr>
          <p:cNvSpPr txBox="1"/>
          <p:nvPr/>
        </p:nvSpPr>
        <p:spPr>
          <a:xfrm>
            <a:off x="4806979" y="4573190"/>
            <a:ext cx="819234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Bid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5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request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CB3CF4C-7DEC-4721-36D6-D7EA3F66DD81}"/>
              </a:ext>
            </a:extLst>
          </p:cNvPr>
          <p:cNvSpPr txBox="1"/>
          <p:nvPr/>
        </p:nvSpPr>
        <p:spPr>
          <a:xfrm>
            <a:off x="5353048" y="2466091"/>
            <a:ext cx="135086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Delivers ad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6F32B06-6D32-F126-40A3-DEE5EFD991C8}"/>
              </a:ext>
            </a:extLst>
          </p:cNvPr>
          <p:cNvSpPr txBox="1"/>
          <p:nvPr/>
        </p:nvSpPr>
        <p:spPr>
          <a:xfrm>
            <a:off x="9160926" y="2238382"/>
            <a:ext cx="81764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Serves page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and ad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49146FD-203E-54D9-5ABB-E933F207C654}"/>
              </a:ext>
            </a:extLst>
          </p:cNvPr>
          <p:cNvCxnSpPr>
            <a:cxnSpLocks/>
          </p:cNvCxnSpPr>
          <p:nvPr/>
        </p:nvCxnSpPr>
        <p:spPr>
          <a:xfrm>
            <a:off x="1289740" y="3636235"/>
            <a:ext cx="0" cy="627237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105">
            <a:extLst>
              <a:ext uri="{FF2B5EF4-FFF2-40B4-BE49-F238E27FC236}">
                <a16:creationId xmlns:a16="http://schemas.microsoft.com/office/drawing/2014/main" id="{3FD5FA78-DE52-6DDD-6C21-4BED5083C18F}"/>
              </a:ext>
            </a:extLst>
          </p:cNvPr>
          <p:cNvCxnSpPr>
            <a:cxnSpLocks/>
            <a:stCxn id="12" idx="0"/>
          </p:cNvCxnSpPr>
          <p:nvPr/>
        </p:nvCxnSpPr>
        <p:spPr>
          <a:xfrm rot="5400000" flipH="1" flipV="1">
            <a:off x="4815378" y="1891378"/>
            <a:ext cx="1606600" cy="3316395"/>
          </a:xfrm>
          <a:prstGeom prst="bentConnector2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5D2CD44-ABCB-BC88-4A7E-6FAF4E94203D}"/>
              </a:ext>
            </a:extLst>
          </p:cNvPr>
          <p:cNvCxnSpPr/>
          <p:nvPr/>
        </p:nvCxnSpPr>
        <p:spPr>
          <a:xfrm>
            <a:off x="2364349" y="5116718"/>
            <a:ext cx="570839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05579A9-1417-E045-4F9E-649F00A657DB}"/>
              </a:ext>
            </a:extLst>
          </p:cNvPr>
          <p:cNvCxnSpPr/>
          <p:nvPr/>
        </p:nvCxnSpPr>
        <p:spPr>
          <a:xfrm flipH="1">
            <a:off x="2343493" y="5256086"/>
            <a:ext cx="591695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18E5275-0C14-F7AA-FDAF-5DC47C2FC682}"/>
              </a:ext>
            </a:extLst>
          </p:cNvPr>
          <p:cNvCxnSpPr/>
          <p:nvPr/>
        </p:nvCxnSpPr>
        <p:spPr>
          <a:xfrm>
            <a:off x="5007200" y="5094780"/>
            <a:ext cx="570839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D2C49C5-8EBB-B808-F45E-6C49DC5CCD0B}"/>
              </a:ext>
            </a:extLst>
          </p:cNvPr>
          <p:cNvCxnSpPr/>
          <p:nvPr/>
        </p:nvCxnSpPr>
        <p:spPr>
          <a:xfrm flipH="1">
            <a:off x="4986344" y="5234148"/>
            <a:ext cx="591695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E8BD5B5-46DC-9EC5-9A44-F3A043C50335}"/>
              </a:ext>
            </a:extLst>
          </p:cNvPr>
          <p:cNvCxnSpPr/>
          <p:nvPr/>
        </p:nvCxnSpPr>
        <p:spPr>
          <a:xfrm flipH="1">
            <a:off x="7700065" y="5157961"/>
            <a:ext cx="591695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CD07BE2-5A92-18AA-1C09-E34C38EF67BE}"/>
              </a:ext>
            </a:extLst>
          </p:cNvPr>
          <p:cNvCxnSpPr>
            <a:cxnSpLocks/>
          </p:cNvCxnSpPr>
          <p:nvPr/>
        </p:nvCxnSpPr>
        <p:spPr>
          <a:xfrm>
            <a:off x="8527363" y="3551361"/>
            <a:ext cx="380009" cy="801514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5F7D94B-68FF-47B5-F5FD-81C195E90EF1}"/>
              </a:ext>
            </a:extLst>
          </p:cNvPr>
          <p:cNvCxnSpPr/>
          <p:nvPr/>
        </p:nvCxnSpPr>
        <p:spPr>
          <a:xfrm>
            <a:off x="9274275" y="2722837"/>
            <a:ext cx="570839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8EA70F-04CD-8519-F384-FE344D32AE4B}"/>
              </a:ext>
            </a:extLst>
          </p:cNvPr>
          <p:cNvCxnSpPr/>
          <p:nvPr/>
        </p:nvCxnSpPr>
        <p:spPr>
          <a:xfrm flipH="1">
            <a:off x="9253419" y="2862205"/>
            <a:ext cx="591695" cy="0"/>
          </a:xfrm>
          <a:prstGeom prst="straightConnector1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71F754AC-AE54-BB89-75D7-1F131FB61038}"/>
              </a:ext>
            </a:extLst>
          </p:cNvPr>
          <p:cNvSpPr/>
          <p:nvPr/>
        </p:nvSpPr>
        <p:spPr>
          <a:xfrm>
            <a:off x="8517076" y="4352875"/>
            <a:ext cx="1630496" cy="16101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SSP (supply-side platform)</a:t>
            </a:r>
          </a:p>
        </p:txBody>
      </p:sp>
    </p:spTree>
    <p:extLst>
      <p:ext uri="{BB962C8B-B14F-4D97-AF65-F5344CB8AC3E}">
        <p14:creationId xmlns:p14="http://schemas.microsoft.com/office/powerpoint/2010/main" val="3948130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0B011-2B35-7A78-6259-C461F9BE3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err="1"/>
              <a:t>Where</a:t>
            </a:r>
            <a:r>
              <a:rPr lang="fr-BE"/>
              <a:t> do </a:t>
            </a:r>
            <a:r>
              <a:rPr lang="fr-BE" err="1"/>
              <a:t>we</a:t>
            </a:r>
            <a:r>
              <a:rPr lang="fr-BE"/>
              <a:t> go?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BAC16-8D76-FF4C-07A2-DC9B5EC8C94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6926" y="1636857"/>
            <a:ext cx="10810271" cy="4665266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fr-BE" sz="2200"/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2200" err="1">
                <a:latin typeface="+mj-lt"/>
              </a:rPr>
              <a:t>Organisations</a:t>
            </a:r>
            <a:r>
              <a:rPr lang="en-US" sz="2200">
                <a:latin typeface="+mj-lt"/>
              </a:rPr>
              <a:t> must dare to challenge assumptions – and to litigate</a:t>
            </a:r>
            <a:endParaRPr lang="fr-BE" sz="2200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 err="1">
                <a:latin typeface="+mj-lt"/>
              </a:rPr>
              <a:t>Authorities</a:t>
            </a:r>
            <a:r>
              <a:rPr lang="fr-BE" sz="2200">
                <a:latin typeface="+mj-lt"/>
              </a:rPr>
              <a:t> must </a:t>
            </a:r>
            <a:r>
              <a:rPr lang="fr-BE" sz="2200" err="1">
                <a:latin typeface="+mj-lt"/>
              </a:rPr>
              <a:t>dare</a:t>
            </a:r>
            <a:r>
              <a:rPr lang="fr-BE" sz="2200">
                <a:latin typeface="+mj-lt"/>
              </a:rPr>
              <a:t> to challenge </a:t>
            </a:r>
            <a:r>
              <a:rPr lang="fr-BE" sz="2200" err="1">
                <a:latin typeface="+mj-lt"/>
              </a:rPr>
              <a:t>assumptions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too</a:t>
            </a:r>
            <a:r>
              <a:rPr lang="fr-BE" sz="2200">
                <a:latin typeface="+mj-lt"/>
              </a:rPr>
              <a:t> – and to </a:t>
            </a:r>
            <a:r>
              <a:rPr lang="fr-BE" sz="2200" err="1">
                <a:latin typeface="+mj-lt"/>
              </a:rPr>
              <a:t>take</a:t>
            </a:r>
            <a:r>
              <a:rPr lang="fr-BE" sz="2200">
                <a:latin typeface="+mj-lt"/>
              </a:rPr>
              <a:t> business </a:t>
            </a:r>
            <a:r>
              <a:rPr lang="fr-BE" sz="2200" err="1">
                <a:latin typeface="+mj-lt"/>
              </a:rPr>
              <a:t>realities</a:t>
            </a:r>
            <a:r>
              <a:rPr lang="fr-BE" sz="2200">
                <a:latin typeface="+mj-lt"/>
              </a:rPr>
              <a:t> + </a:t>
            </a:r>
            <a:r>
              <a:rPr lang="fr-BE" sz="2200" err="1">
                <a:latin typeface="+mj-lt"/>
              </a:rPr>
              <a:t>other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fundamental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rights</a:t>
            </a:r>
            <a:r>
              <a:rPr lang="fr-BE" sz="2200">
                <a:latin typeface="+mj-lt"/>
              </a:rPr>
              <a:t> &amp; </a:t>
            </a:r>
            <a:r>
              <a:rPr lang="fr-BE" sz="2200" err="1">
                <a:latin typeface="+mj-lt"/>
              </a:rPr>
              <a:t>freedoms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into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account</a:t>
            </a:r>
            <a:endParaRPr lang="fr-BE" sz="2200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>
                <a:latin typeface="+mj-lt"/>
              </a:rPr>
              <a:t>Digital </a:t>
            </a:r>
            <a:r>
              <a:rPr lang="fr-BE" sz="2200" err="1">
                <a:latin typeface="+mj-lt"/>
              </a:rPr>
              <a:t>laws</a:t>
            </a:r>
            <a:r>
              <a:rPr lang="fr-BE" sz="2200">
                <a:latin typeface="+mj-lt"/>
              </a:rPr>
              <a:t> have to </a:t>
            </a:r>
            <a:r>
              <a:rPr lang="fr-BE" sz="2200" err="1">
                <a:latin typeface="+mj-lt"/>
              </a:rPr>
              <a:t>be</a:t>
            </a:r>
            <a:r>
              <a:rPr lang="fr-BE" sz="2200">
                <a:latin typeface="+mj-lt"/>
              </a:rPr>
              <a:t> </a:t>
            </a:r>
            <a:r>
              <a:rPr lang="fr-BE" sz="2200" err="1">
                <a:latin typeface="+mj-lt"/>
              </a:rPr>
              <a:t>workable</a:t>
            </a:r>
            <a:endParaRPr lang="fr-BE" sz="2200">
              <a:latin typeface="+mj-lt"/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BE" sz="2200" b="1" err="1">
                <a:latin typeface="+mj-lt"/>
              </a:rPr>
              <a:t>Better</a:t>
            </a:r>
            <a:r>
              <a:rPr lang="fr-BE" sz="2200" b="1">
                <a:latin typeface="+mj-lt"/>
              </a:rPr>
              <a:t> </a:t>
            </a:r>
            <a:r>
              <a:rPr lang="fr-BE" sz="2200" b="1" err="1">
                <a:latin typeface="+mj-lt"/>
              </a:rPr>
              <a:t>Regulation</a:t>
            </a:r>
            <a:r>
              <a:rPr lang="fr-BE" sz="2200" b="1">
                <a:latin typeface="+mj-lt"/>
              </a:rPr>
              <a:t> = </a:t>
            </a:r>
            <a:r>
              <a:rPr lang="fr-BE" sz="2200" b="1" err="1">
                <a:latin typeface="+mj-lt"/>
              </a:rPr>
              <a:t>foregoing</a:t>
            </a:r>
            <a:r>
              <a:rPr lang="fr-BE" sz="2200" b="1">
                <a:latin typeface="+mj-lt"/>
              </a:rPr>
              <a:t> </a:t>
            </a:r>
            <a:r>
              <a:rPr lang="fr-BE" sz="2200" b="1" err="1">
                <a:latin typeface="+mj-lt"/>
              </a:rPr>
              <a:t>activism</a:t>
            </a:r>
            <a:r>
              <a:rPr lang="fr-BE" sz="2200" b="1">
                <a:latin typeface="+mj-lt"/>
              </a:rPr>
              <a:t>, </a:t>
            </a:r>
            <a:r>
              <a:rPr lang="fr-BE" sz="2200" b="1" err="1">
                <a:latin typeface="+mj-lt"/>
              </a:rPr>
              <a:t>embracing</a:t>
            </a:r>
            <a:r>
              <a:rPr lang="fr-BE" sz="2200" b="1">
                <a:latin typeface="+mj-lt"/>
              </a:rPr>
              <a:t> pragmatism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27CBFB-7ED3-86B0-3FAF-C5E56E761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6FF2A4-FB11-4E29-886B-5B6A9551A884}" type="slidenum">
              <a:rPr kumimoji="0" lang="en-US" sz="1300" b="0" i="0" u="none" strike="noStrike" kern="1200" cap="none" spc="20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300" b="0" i="0" u="none" strike="noStrike" kern="1200" cap="none" spc="20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E96D89-C201-6BFB-723B-81BDC5AFCCFC}"/>
              </a:ext>
            </a:extLst>
          </p:cNvPr>
          <p:cNvCxnSpPr>
            <a:cxnSpLocks/>
          </p:cNvCxnSpPr>
          <p:nvPr/>
        </p:nvCxnSpPr>
        <p:spPr>
          <a:xfrm>
            <a:off x="731048" y="2241975"/>
            <a:ext cx="0" cy="3146454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555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Placeholder 20" descr="A person wearing glasses&#10;&#10;Description automatically generated with medium confidence">
            <a:extLst>
              <a:ext uri="{FF2B5EF4-FFF2-40B4-BE49-F238E27FC236}">
                <a16:creationId xmlns:a16="http://schemas.microsoft.com/office/drawing/2014/main" id="{FB36604E-D991-79CA-43D7-40A32CE131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46" t="18856" r="23061"/>
          <a:stretch/>
        </p:blipFill>
        <p:spPr>
          <a:xfrm>
            <a:off x="9207710" y="1539381"/>
            <a:ext cx="1795281" cy="1763044"/>
          </a:xfrm>
          <a:prstGeom prst="rect">
            <a:avLst/>
          </a:prstGeom>
        </p:spPr>
      </p:pic>
      <p:sp>
        <p:nvSpPr>
          <p:cNvPr id="89" name="Text Placeholder 5">
            <a:extLst>
              <a:ext uri="{FF2B5EF4-FFF2-40B4-BE49-F238E27FC236}">
                <a16:creationId xmlns:a16="http://schemas.microsoft.com/office/drawing/2014/main" id="{C4250842-E0C5-8885-E001-B9B5322B1F9F}"/>
              </a:ext>
            </a:extLst>
          </p:cNvPr>
          <p:cNvSpPr txBox="1">
            <a:spLocks/>
          </p:cNvSpPr>
          <p:nvPr/>
        </p:nvSpPr>
        <p:spPr>
          <a:xfrm>
            <a:off x="9212093" y="3529817"/>
            <a:ext cx="3581795" cy="313092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5000"/>
              <a:buFontTx/>
              <a:buNone/>
              <a:tabLst/>
              <a:defRPr sz="2200" b="0" i="0" kern="1200" spc="100" baseline="0">
                <a:solidFill>
                  <a:schemeClr val="bg2"/>
                </a:solidFill>
                <a:latin typeface="Georgia" panose="02040502050405020303" pitchFamily="18" charset="0"/>
                <a:ea typeface="Roboto Slab Light" pitchFamily="2" charset="0"/>
                <a:cs typeface="Calibri" panose="020F050202020403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75000"/>
              <a:buFontTx/>
              <a:buNone/>
              <a:tabLst/>
              <a:defRPr sz="2000" b="1" i="0" kern="1200" spc="70" baseline="0">
                <a:solidFill>
                  <a:schemeClr val="tx1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90000"/>
              <a:buFont typeface="Calibri" panose="020F0502020204030204" pitchFamily="34" charset="0"/>
              <a:buNone/>
              <a:tabLst/>
              <a:defRPr sz="1800" b="1" i="0" kern="1200" spc="70" baseline="0">
                <a:solidFill>
                  <a:schemeClr val="tx1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Pct val="90000"/>
              <a:buFont typeface="Arial" panose="020B0604020202020204" pitchFamily="34" charset="0"/>
              <a:buNone/>
              <a:tabLst/>
              <a:defRPr sz="1600" b="1" i="0" kern="1200" spc="70" baseline="0">
                <a:solidFill>
                  <a:schemeClr val="tx1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0000"/>
              <a:buFontTx/>
              <a:buNone/>
              <a:tabLst/>
              <a:defRPr sz="1600" b="1" i="0" kern="1200" spc="70" baseline="0">
                <a:solidFill>
                  <a:schemeClr val="tx1"/>
                </a:solidFill>
                <a:latin typeface="Calibri" panose="020F0502020204030204" pitchFamily="34" charset="0"/>
                <a:ea typeface="Roboto Light" panose="02000000000000000000" pitchFamily="2" charset="0"/>
                <a:cs typeface="Calibri" panose="020F050202020403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>
                <a:solidFill>
                  <a:schemeClr val="bg1"/>
                </a:solidFill>
              </a:rPr>
              <a:t>Peter Craddock</a:t>
            </a:r>
          </a:p>
        </p:txBody>
      </p:sp>
      <p:sp>
        <p:nvSpPr>
          <p:cNvPr id="90" name="Text Placeholder 4">
            <a:extLst>
              <a:ext uri="{FF2B5EF4-FFF2-40B4-BE49-F238E27FC236}">
                <a16:creationId xmlns:a16="http://schemas.microsoft.com/office/drawing/2014/main" id="{9778635E-C9C3-65F2-CD77-4B67DBA776C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212093" y="3898586"/>
            <a:ext cx="3581795" cy="240591"/>
          </a:xfrm>
        </p:spPr>
        <p:txBody>
          <a:bodyPr/>
          <a:lstStyle/>
          <a:p>
            <a:r>
              <a:rPr lang="en-US" sz="1600">
                <a:solidFill>
                  <a:schemeClr val="bg1"/>
                </a:solidFill>
              </a:rPr>
              <a:t>Partner</a:t>
            </a:r>
          </a:p>
        </p:txBody>
      </p:sp>
      <p:sp>
        <p:nvSpPr>
          <p:cNvPr id="91" name="Text Placeholder 8">
            <a:extLst>
              <a:ext uri="{FF2B5EF4-FFF2-40B4-BE49-F238E27FC236}">
                <a16:creationId xmlns:a16="http://schemas.microsoft.com/office/drawing/2014/main" id="{C679191D-F5C2-A9C4-1180-2DD5285BE6A4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9212093" y="4912944"/>
            <a:ext cx="3581795" cy="222053"/>
          </a:xfrm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craddock@khlaw.com	</a:t>
            </a:r>
          </a:p>
        </p:txBody>
      </p:sp>
      <p:sp>
        <p:nvSpPr>
          <p:cNvPr id="92" name="Text Placeholder 9">
            <a:extLst>
              <a:ext uri="{FF2B5EF4-FFF2-40B4-BE49-F238E27FC236}">
                <a16:creationId xmlns:a16="http://schemas.microsoft.com/office/drawing/2014/main" id="{71B41E70-A377-F44F-A571-8FB3BCC7F3BC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212093" y="4630398"/>
            <a:ext cx="3581795" cy="222053"/>
          </a:xfrm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+32 (0)2 645 5074</a:t>
            </a:r>
          </a:p>
        </p:txBody>
      </p:sp>
      <p:sp>
        <p:nvSpPr>
          <p:cNvPr id="93" name="Text Placeholder 10">
            <a:extLst>
              <a:ext uri="{FF2B5EF4-FFF2-40B4-BE49-F238E27FC236}">
                <a16:creationId xmlns:a16="http://schemas.microsoft.com/office/drawing/2014/main" id="{C7C791DA-85A8-6A72-F806-49B5E999EB6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9212093" y="4339255"/>
            <a:ext cx="3581795" cy="222053"/>
          </a:xfrm>
        </p:spPr>
        <p:txBody>
          <a:bodyPr/>
          <a:lstStyle/>
          <a:p>
            <a:r>
              <a:rPr lang="en-US" sz="1400">
                <a:solidFill>
                  <a:schemeClr val="bg1"/>
                </a:solidFill>
              </a:rPr>
              <a:t>Brussels Office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C1525CD-447A-7E88-7EF3-31BA96ACE435}"/>
              </a:ext>
            </a:extLst>
          </p:cNvPr>
          <p:cNvGrpSpPr/>
          <p:nvPr/>
        </p:nvGrpSpPr>
        <p:grpSpPr>
          <a:xfrm>
            <a:off x="2007714" y="1644927"/>
            <a:ext cx="7016963" cy="3568147"/>
            <a:chOff x="2007714" y="1644927"/>
            <a:chExt cx="7016963" cy="3568147"/>
          </a:xfrm>
        </p:grpSpPr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72C3E913-E8BC-E50C-56BE-83503047031D}"/>
                </a:ext>
              </a:extLst>
            </p:cNvPr>
            <p:cNvGrpSpPr/>
            <p:nvPr/>
          </p:nvGrpSpPr>
          <p:grpSpPr>
            <a:xfrm>
              <a:off x="2246983" y="1644927"/>
              <a:ext cx="6777694" cy="3568147"/>
              <a:chOff x="1917045" y="1722528"/>
              <a:chExt cx="6777694" cy="3568147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95C8C025-4914-DF2D-D8F3-548C0E6CB1CE}"/>
                  </a:ext>
                </a:extLst>
              </p:cNvPr>
              <p:cNvSpPr txBox="1"/>
              <p:nvPr/>
            </p:nvSpPr>
            <p:spPr>
              <a:xfrm>
                <a:off x="4298066" y="3546520"/>
                <a:ext cx="2040556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500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data</a:t>
                </a: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D0B3553-CD06-9445-EE86-704FC2C39176}"/>
                  </a:ext>
                </a:extLst>
              </p:cNvPr>
              <p:cNvSpPr txBox="1"/>
              <p:nvPr/>
            </p:nvSpPr>
            <p:spPr>
              <a:xfrm>
                <a:off x="3063761" y="2934655"/>
                <a:ext cx="20405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>
                    <a:solidFill>
                      <a:schemeClr val="bg2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GDPR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557E142-2E13-8765-6A16-90DF86A66AE8}"/>
                  </a:ext>
                </a:extLst>
              </p:cNvPr>
              <p:cNvSpPr txBox="1"/>
              <p:nvPr/>
            </p:nvSpPr>
            <p:spPr>
              <a:xfrm>
                <a:off x="2736502" y="2376298"/>
                <a:ext cx="236781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>
                    <a:solidFill>
                      <a:schemeClr val="bg2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Keller &amp; Heckman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AFBD86-E1B4-A2CE-1341-5EE7EE877331}"/>
                  </a:ext>
                </a:extLst>
              </p:cNvPr>
              <p:cNvSpPr txBox="1"/>
              <p:nvPr/>
            </p:nvSpPr>
            <p:spPr>
              <a:xfrm>
                <a:off x="5541627" y="1722528"/>
                <a:ext cx="290859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>
                    <a:solidFill>
                      <a:schemeClr val="bg2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legal solutions to technical issues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0DFC86D-7766-9BFC-005A-37AF6A8816F2}"/>
                  </a:ext>
                </a:extLst>
              </p:cNvPr>
              <p:cNvSpPr txBox="1"/>
              <p:nvPr/>
            </p:nvSpPr>
            <p:spPr>
              <a:xfrm>
                <a:off x="1917045" y="2116012"/>
                <a:ext cx="160499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confidentiality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E435ED5-FB16-45C4-C73E-C565AE8DCC39}"/>
                  </a:ext>
                </a:extLst>
              </p:cNvPr>
              <p:cNvSpPr txBox="1"/>
              <p:nvPr/>
            </p:nvSpPr>
            <p:spPr>
              <a:xfrm>
                <a:off x="5994933" y="2709376"/>
                <a:ext cx="8195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global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3B5A0FD4-FDD7-9C84-7C3E-F42E9C4A6C95}"/>
                  </a:ext>
                </a:extLst>
              </p:cNvPr>
              <p:cNvSpPr txBox="1"/>
              <p:nvPr/>
            </p:nvSpPr>
            <p:spPr>
              <a:xfrm>
                <a:off x="6600639" y="2917322"/>
                <a:ext cx="85398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cyber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B109CE2-39FD-C898-438A-9A43DDE635C8}"/>
                  </a:ext>
                </a:extLst>
              </p:cNvPr>
              <p:cNvSpPr txBox="1"/>
              <p:nvPr/>
            </p:nvSpPr>
            <p:spPr>
              <a:xfrm>
                <a:off x="5116010" y="3061135"/>
                <a:ext cx="66869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law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9C4A096-35AC-31AC-C2F0-B421A5A36092}"/>
                  </a:ext>
                </a:extLst>
              </p:cNvPr>
              <p:cNvSpPr txBox="1"/>
              <p:nvPr/>
            </p:nvSpPr>
            <p:spPr>
              <a:xfrm>
                <a:off x="3319310" y="3736813"/>
                <a:ext cx="2367816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connected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4EC08AE-A8A4-3D69-F7F0-63E51036C5C6}"/>
                  </a:ext>
                </a:extLst>
              </p:cNvPr>
              <p:cNvSpPr txBox="1"/>
              <p:nvPr/>
            </p:nvSpPr>
            <p:spPr>
              <a:xfrm>
                <a:off x="4060315" y="3385420"/>
                <a:ext cx="11446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>
                    <a:solidFill>
                      <a:srgbClr val="05769E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worldwide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1210A82-4163-7C02-CF74-F947EE11C173}"/>
                  </a:ext>
                </a:extLst>
              </p:cNvPr>
              <p:cNvSpPr txBox="1"/>
              <p:nvPr/>
            </p:nvSpPr>
            <p:spPr>
              <a:xfrm>
                <a:off x="4112914" y="4608357"/>
                <a:ext cx="1009203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internet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654D8E4-D9C3-4C12-7D03-204B8038DFF3}"/>
                  </a:ext>
                </a:extLst>
              </p:cNvPr>
              <p:cNvSpPr txBox="1"/>
              <p:nvPr/>
            </p:nvSpPr>
            <p:spPr>
              <a:xfrm>
                <a:off x="6249725" y="4658778"/>
                <a:ext cx="1312527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e-signatures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0D598F4-8F34-B16C-44C6-E8CAD887B7F3}"/>
                  </a:ext>
                </a:extLst>
              </p:cNvPr>
              <p:cNvSpPr txBox="1"/>
              <p:nvPr/>
            </p:nvSpPr>
            <p:spPr>
              <a:xfrm>
                <a:off x="5623801" y="4633567"/>
                <a:ext cx="625924" cy="3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500">
                    <a:solidFill>
                      <a:srgbClr val="018EB7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tech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E80793D-556C-8828-17AC-E07DE1BAA45E}"/>
                  </a:ext>
                </a:extLst>
              </p:cNvPr>
              <p:cNvSpPr txBox="1"/>
              <p:nvPr/>
            </p:nvSpPr>
            <p:spPr>
              <a:xfrm>
                <a:off x="5709526" y="3119415"/>
                <a:ext cx="965235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>
                    <a:solidFill>
                      <a:srgbClr val="018EB7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technology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BF86A8B-D617-2FB7-1AC2-370C67C2A773}"/>
                  </a:ext>
                </a:extLst>
              </p:cNvPr>
              <p:cNvSpPr txBox="1"/>
              <p:nvPr/>
            </p:nvSpPr>
            <p:spPr>
              <a:xfrm>
                <a:off x="3926325" y="1951258"/>
                <a:ext cx="236781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achieve your digital ambitions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FD9ABDA-2A46-CE3C-24D8-352DF6309AE6}"/>
                  </a:ext>
                </a:extLst>
              </p:cNvPr>
              <p:cNvSpPr txBox="1"/>
              <p:nvPr/>
            </p:nvSpPr>
            <p:spPr>
              <a:xfrm>
                <a:off x="2069469" y="2688129"/>
                <a:ext cx="18308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breach response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7EADC37-8C94-2D3A-57BF-ADA0D46619C1}"/>
                  </a:ext>
                </a:extLst>
              </p:cNvPr>
              <p:cNvSpPr txBox="1"/>
              <p:nvPr/>
            </p:nvSpPr>
            <p:spPr>
              <a:xfrm>
                <a:off x="1986108" y="3049951"/>
                <a:ext cx="123063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1A198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IT contracting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B449A7C-8604-6C27-A588-2CC431D8287B}"/>
                  </a:ext>
                </a:extLst>
              </p:cNvPr>
              <p:cNvSpPr txBox="1"/>
              <p:nvPr/>
            </p:nvSpPr>
            <p:spPr>
              <a:xfrm>
                <a:off x="3920409" y="2754726"/>
                <a:ext cx="954744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chemeClr val="accent6">
                        <a:lumMod val="60000"/>
                        <a:lumOff val="4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AdTech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1627259-C9AF-5826-44AD-91B41788FAD3}"/>
                  </a:ext>
                </a:extLst>
              </p:cNvPr>
              <p:cNvSpPr txBox="1"/>
              <p:nvPr/>
            </p:nvSpPr>
            <p:spPr>
              <a:xfrm>
                <a:off x="3588617" y="2172738"/>
                <a:ext cx="158228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47E3D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telecommunications</a:t>
                </a: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C031AC32-E6B1-C13E-7140-5AF4A7DEE124}"/>
                  </a:ext>
                </a:extLst>
              </p:cNvPr>
              <p:cNvSpPr txBox="1"/>
              <p:nvPr/>
            </p:nvSpPr>
            <p:spPr>
              <a:xfrm>
                <a:off x="5241602" y="2924757"/>
                <a:ext cx="83719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99C4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FinTech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77F96AD-94F4-427C-45BC-F9AF10AEF629}"/>
                  </a:ext>
                </a:extLst>
              </p:cNvPr>
              <p:cNvSpPr txBox="1"/>
              <p:nvPr/>
            </p:nvSpPr>
            <p:spPr>
              <a:xfrm>
                <a:off x="2237697" y="3763965"/>
                <a:ext cx="11648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>
                    <a:solidFill>
                      <a:srgbClr val="01A198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whistleblowing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8CEB3F2-7E82-76B5-E9BE-FFE803A98C64}"/>
                  </a:ext>
                </a:extLst>
              </p:cNvPr>
              <p:cNvSpPr txBox="1"/>
              <p:nvPr/>
            </p:nvSpPr>
            <p:spPr>
              <a:xfrm>
                <a:off x="2662046" y="4042099"/>
                <a:ext cx="11648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>
                    <a:solidFill>
                      <a:schemeClr val="accent6">
                        <a:lumMod val="40000"/>
                        <a:lumOff val="6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e-commerce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2E4FC85-5A11-0781-CC3E-545CE15F6134}"/>
                  </a:ext>
                </a:extLst>
              </p:cNvPr>
              <p:cNvSpPr txBox="1"/>
              <p:nvPr/>
            </p:nvSpPr>
            <p:spPr>
              <a:xfrm>
                <a:off x="5379202" y="4203323"/>
                <a:ext cx="45903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>
                    <a:solidFill>
                      <a:srgbClr val="018EB7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TMT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CE62B040-EA7A-0152-E6B8-CAB8F05E7F92}"/>
                  </a:ext>
                </a:extLst>
              </p:cNvPr>
              <p:cNvSpPr txBox="1"/>
              <p:nvPr/>
            </p:nvSpPr>
            <p:spPr>
              <a:xfrm>
                <a:off x="2488161" y="4718540"/>
                <a:ext cx="110045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advertising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1D28187-E7B2-59F0-B0E2-294F728C52F2}"/>
                  </a:ext>
                </a:extLst>
              </p:cNvPr>
              <p:cNvSpPr txBox="1"/>
              <p:nvPr/>
            </p:nvSpPr>
            <p:spPr>
              <a:xfrm>
                <a:off x="7349634" y="4072518"/>
                <a:ext cx="71774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0A59B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SaaS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8781E5A-0BD1-E0E9-45C1-896410F86906}"/>
                  </a:ext>
                </a:extLst>
              </p:cNvPr>
              <p:cNvSpPr txBox="1"/>
              <p:nvPr/>
            </p:nvSpPr>
            <p:spPr>
              <a:xfrm>
                <a:off x="2688321" y="4464765"/>
                <a:ext cx="71774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99C4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IaaS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364DC02-9BE7-0C39-A229-A5FA1ADADB37}"/>
                  </a:ext>
                </a:extLst>
              </p:cNvPr>
              <p:cNvSpPr txBox="1"/>
              <p:nvPr/>
            </p:nvSpPr>
            <p:spPr>
              <a:xfrm>
                <a:off x="5801836" y="3812819"/>
                <a:ext cx="117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0A59B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e-archiving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33CF532-61C7-BB68-A57D-00ED6160B29A}"/>
                  </a:ext>
                </a:extLst>
              </p:cNvPr>
              <p:cNvSpPr txBox="1"/>
              <p:nvPr/>
            </p:nvSpPr>
            <p:spPr>
              <a:xfrm>
                <a:off x="5801836" y="4154377"/>
                <a:ext cx="117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0A59B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information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1222A98B-EF7E-C97B-AC1F-373117B7ADA0}"/>
                  </a:ext>
                </a:extLst>
              </p:cNvPr>
              <p:cNvSpPr txBox="1"/>
              <p:nvPr/>
            </p:nvSpPr>
            <p:spPr>
              <a:xfrm>
                <a:off x="3485312" y="3339735"/>
                <a:ext cx="117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0A59B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security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21360EA9-9943-3CC6-7CF1-8A942121F377}"/>
                  </a:ext>
                </a:extLst>
              </p:cNvPr>
              <p:cNvSpPr txBox="1"/>
              <p:nvPr/>
            </p:nvSpPr>
            <p:spPr>
              <a:xfrm>
                <a:off x="6747310" y="3846461"/>
                <a:ext cx="1427777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chemeClr val="accent2">
                        <a:lumMod val="40000"/>
                        <a:lumOff val="6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Internet of Things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37BD58D-5726-EFB1-5125-C137725FB492}"/>
                  </a:ext>
                </a:extLst>
              </p:cNvPr>
              <p:cNvSpPr txBox="1"/>
              <p:nvPr/>
            </p:nvSpPr>
            <p:spPr>
              <a:xfrm>
                <a:off x="6532258" y="4043345"/>
                <a:ext cx="95623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99C4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identity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7512EE4-B3E8-22C3-10C3-7C460F76855E}"/>
                  </a:ext>
                </a:extLst>
              </p:cNvPr>
              <p:cNvSpPr txBox="1"/>
              <p:nvPr/>
            </p:nvSpPr>
            <p:spPr>
              <a:xfrm>
                <a:off x="7266961" y="4320418"/>
                <a:ext cx="142777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99C40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connected devices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0C7AC5D5-C3AE-B764-EE92-E9989EE2DE78}"/>
                  </a:ext>
                </a:extLst>
              </p:cNvPr>
              <p:cNvSpPr txBox="1"/>
              <p:nvPr/>
            </p:nvSpPr>
            <p:spPr>
              <a:xfrm>
                <a:off x="3975353" y="4282159"/>
                <a:ext cx="154634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strategy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09BC2D7-8483-2D68-4E29-12A89D5EA7EE}"/>
                  </a:ext>
                </a:extLst>
              </p:cNvPr>
              <p:cNvSpPr txBox="1"/>
              <p:nvPr/>
            </p:nvSpPr>
            <p:spPr>
              <a:xfrm>
                <a:off x="5604824" y="4306681"/>
                <a:ext cx="173904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cybersecurity</a:t>
                </a: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303394E-2C9A-0C25-2347-CE92C3A11DD0}"/>
                  </a:ext>
                </a:extLst>
              </p:cNvPr>
              <p:cNvSpPr txBox="1"/>
              <p:nvPr/>
            </p:nvSpPr>
            <p:spPr>
              <a:xfrm>
                <a:off x="3739346" y="4049520"/>
                <a:ext cx="71774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>
                    <a:solidFill>
                      <a:srgbClr val="00A59B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EU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C2D3161-F9D3-F5EC-0488-E57D211E93F4}"/>
                  </a:ext>
                </a:extLst>
              </p:cNvPr>
              <p:cNvSpPr txBox="1"/>
              <p:nvPr/>
            </p:nvSpPr>
            <p:spPr>
              <a:xfrm>
                <a:off x="4956293" y="3317526"/>
                <a:ext cx="1435987" cy="4924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600">
                    <a:solidFill>
                      <a:srgbClr val="047E3D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privacy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0396B4E-3239-8814-EB97-EFC51D92CB75}"/>
                  </a:ext>
                </a:extLst>
              </p:cNvPr>
              <p:cNvSpPr txBox="1"/>
              <p:nvPr/>
            </p:nvSpPr>
            <p:spPr>
              <a:xfrm>
                <a:off x="3193721" y="4456324"/>
                <a:ext cx="9860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>
                    <a:solidFill>
                      <a:srgbClr val="01A198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database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25A7908-20A7-D400-3111-C66E72F464B3}"/>
                  </a:ext>
                </a:extLst>
              </p:cNvPr>
              <p:cNvSpPr txBox="1"/>
              <p:nvPr/>
            </p:nvSpPr>
            <p:spPr>
              <a:xfrm>
                <a:off x="3318078" y="4784485"/>
                <a:ext cx="9860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>
                    <a:solidFill>
                      <a:srgbClr val="01A198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data sharing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3EB0365-D02F-2645-2512-E6EB79071E13}"/>
                  </a:ext>
                </a:extLst>
              </p:cNvPr>
              <p:cNvSpPr txBox="1"/>
              <p:nvPr/>
            </p:nvSpPr>
            <p:spPr>
              <a:xfrm>
                <a:off x="2527433" y="3414968"/>
                <a:ext cx="154634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cookies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6EC85518-FCD4-FA17-0AF0-53693F249D53}"/>
                  </a:ext>
                </a:extLst>
              </p:cNvPr>
              <p:cNvSpPr txBox="1"/>
              <p:nvPr/>
            </p:nvSpPr>
            <p:spPr>
              <a:xfrm>
                <a:off x="6045318" y="2485072"/>
                <a:ext cx="117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0A59B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e-reputation</a:t>
                </a:r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3EA2AD23-57B3-60EB-CF94-5698BE905973}"/>
                  </a:ext>
                </a:extLst>
              </p:cNvPr>
              <p:cNvSpPr txBox="1"/>
              <p:nvPr/>
            </p:nvSpPr>
            <p:spPr>
              <a:xfrm>
                <a:off x="6270755" y="2035267"/>
                <a:ext cx="179528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18EB7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fair market practices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0F56312-4077-02EF-092C-6BE0FCC47BD8}"/>
                  </a:ext>
                </a:extLst>
              </p:cNvPr>
              <p:cNvSpPr txBox="1"/>
              <p:nvPr/>
            </p:nvSpPr>
            <p:spPr>
              <a:xfrm>
                <a:off x="2614507" y="1868133"/>
                <a:ext cx="117692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0A59B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IT contracting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9997AFE-8F73-E636-7565-591704069491}"/>
                  </a:ext>
                </a:extLst>
              </p:cNvPr>
              <p:cNvSpPr txBox="1"/>
              <p:nvPr/>
            </p:nvSpPr>
            <p:spPr>
              <a:xfrm>
                <a:off x="4981818" y="2244516"/>
                <a:ext cx="236781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solidFill>
                      <a:schemeClr val="bg2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digital marketing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B6EC8462-D3B8-0DA4-1C6C-97216D926090}"/>
                  </a:ext>
                </a:extLst>
              </p:cNvPr>
              <p:cNvSpPr txBox="1"/>
              <p:nvPr/>
            </p:nvSpPr>
            <p:spPr>
              <a:xfrm>
                <a:off x="4503218" y="2681696"/>
                <a:ext cx="172087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rgbClr val="018EB7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information technology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EF321A9-0E22-1DC4-C7AB-02CCA99F8F0F}"/>
                  </a:ext>
                </a:extLst>
              </p:cNvPr>
              <p:cNvSpPr txBox="1"/>
              <p:nvPr/>
            </p:nvSpPr>
            <p:spPr>
              <a:xfrm>
                <a:off x="6234668" y="3469113"/>
                <a:ext cx="154634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litigation</a:t>
                </a: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6A54593A-55D6-4F52-BE73-5804ECD7800F}"/>
                  </a:ext>
                </a:extLst>
              </p:cNvPr>
              <p:cNvSpPr txBox="1"/>
              <p:nvPr/>
            </p:nvSpPr>
            <p:spPr>
              <a:xfrm>
                <a:off x="2349415" y="4267436"/>
                <a:ext cx="11648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>
                    <a:solidFill>
                      <a:schemeClr val="accent2">
                        <a:lumMod val="60000"/>
                        <a:lumOff val="4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machine learning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C1753EFC-0D25-CB09-F832-B46A1EFBDBDE}"/>
                  </a:ext>
                </a:extLst>
              </p:cNvPr>
              <p:cNvSpPr txBox="1"/>
              <p:nvPr/>
            </p:nvSpPr>
            <p:spPr>
              <a:xfrm>
                <a:off x="6814488" y="2691250"/>
                <a:ext cx="179528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100">
                    <a:solidFill>
                      <a:schemeClr val="accent6">
                        <a:lumMod val="40000"/>
                        <a:lumOff val="60000"/>
                      </a:schemeClr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artificial intelligence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4D3EFAF-6F49-FD14-8667-DDEAA8B9705C}"/>
                  </a:ext>
                </a:extLst>
              </p:cNvPr>
              <p:cNvSpPr txBox="1"/>
              <p:nvPr/>
            </p:nvSpPr>
            <p:spPr>
              <a:xfrm>
                <a:off x="2073225" y="5013676"/>
                <a:ext cx="2908593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>
                    <a:solidFill>
                      <a:schemeClr val="bg1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technical solutions to legal issues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00DFDC9B-C3A7-46F4-B188-248FC4147F77}"/>
                  </a:ext>
                </a:extLst>
              </p:cNvPr>
              <p:cNvSpPr txBox="1"/>
              <p:nvPr/>
            </p:nvSpPr>
            <p:spPr>
              <a:xfrm>
                <a:off x="4172694" y="2992843"/>
                <a:ext cx="123646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solidFill>
                      <a:srgbClr val="00A59B"/>
                    </a:solidFill>
                    <a:latin typeface="Roboto" panose="02000000000000000000" pitchFamily="2" charset="0"/>
                    <a:ea typeface="Roboto" panose="02000000000000000000" pitchFamily="2" charset="0"/>
                  </a:rPr>
                  <a:t>software</a:t>
                </a: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4886A5B-2CA0-3938-FDD2-88B5714C7443}"/>
                </a:ext>
              </a:extLst>
            </p:cNvPr>
            <p:cNvSpPr txBox="1"/>
            <p:nvPr/>
          </p:nvSpPr>
          <p:spPr>
            <a:xfrm>
              <a:off x="7892190" y="4517969"/>
              <a:ext cx="8371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ePrivacy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9C8D5A7-F24B-E1F4-1208-DB8FEA12BD92}"/>
                </a:ext>
              </a:extLst>
            </p:cNvPr>
            <p:cNvSpPr txBox="1"/>
            <p:nvPr/>
          </p:nvSpPr>
          <p:spPr>
            <a:xfrm>
              <a:off x="2007714" y="3209677"/>
              <a:ext cx="134327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chemeClr val="accent2">
                      <a:lumMod val="40000"/>
                      <a:lumOff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digital economy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B492F9B-D12E-AA4B-C684-B62959B7AA2B}"/>
                </a:ext>
              </a:extLst>
            </p:cNvPr>
            <p:cNvSpPr txBox="1"/>
            <p:nvPr/>
          </p:nvSpPr>
          <p:spPr>
            <a:xfrm>
              <a:off x="5424074" y="4642732"/>
              <a:ext cx="8371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DMA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1C1E9B-451C-A05E-9AC4-43D5C7DB8EF6}"/>
                </a:ext>
              </a:extLst>
            </p:cNvPr>
            <p:cNvSpPr txBox="1"/>
            <p:nvPr/>
          </p:nvSpPr>
          <p:spPr>
            <a:xfrm>
              <a:off x="7139989" y="2225850"/>
              <a:ext cx="83719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DSA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B23B22B-4F89-3E5E-E971-AC51C6AD24B3}"/>
                </a:ext>
              </a:extLst>
            </p:cNvPr>
            <p:cNvSpPr txBox="1"/>
            <p:nvPr/>
          </p:nvSpPr>
          <p:spPr>
            <a:xfrm>
              <a:off x="5835171" y="4834447"/>
              <a:ext cx="16620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data governance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05484C-2ACA-7A36-9ACB-419FF4CECDF4}"/>
                </a:ext>
              </a:extLst>
            </p:cNvPr>
            <p:cNvSpPr txBox="1"/>
            <p:nvPr/>
          </p:nvSpPr>
          <p:spPr>
            <a:xfrm>
              <a:off x="6987345" y="3211917"/>
              <a:ext cx="9652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innovation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04258856"/>
      </p:ext>
    </p:extLst>
  </p:cSld>
  <p:clrMapOvr>
    <a:masterClrMapping/>
  </p:clrMapOvr>
</p:sld>
</file>

<file path=ppt/theme/theme1.xml><?xml version="1.0" encoding="utf-8"?>
<a:theme xmlns:a="http://schemas.openxmlformats.org/drawingml/2006/main" name="KH Light Version">
  <a:themeElements>
    <a:clrScheme name="Custom 1">
      <a:dk1>
        <a:srgbClr val="13284B"/>
      </a:dk1>
      <a:lt1>
        <a:srgbClr val="FFFFFF"/>
      </a:lt1>
      <a:dk2>
        <a:srgbClr val="304C59"/>
      </a:dk2>
      <a:lt2>
        <a:srgbClr val="FFFFFF"/>
      </a:lt2>
      <a:accent1>
        <a:srgbClr val="000000"/>
      </a:accent1>
      <a:accent2>
        <a:srgbClr val="009738"/>
      </a:accent2>
      <a:accent3>
        <a:srgbClr val="335524"/>
      </a:accent3>
      <a:accent4>
        <a:srgbClr val="0087AE"/>
      </a:accent4>
      <a:accent5>
        <a:srgbClr val="304C59"/>
      </a:accent5>
      <a:accent6>
        <a:srgbClr val="00A399"/>
      </a:accent6>
      <a:hlink>
        <a:srgbClr val="009738"/>
      </a:hlink>
      <a:folHlink>
        <a:srgbClr val="304C59"/>
      </a:folHlink>
    </a:clrScheme>
    <a:fontScheme name="Arial">
      <a:majorFont>
        <a:latin typeface="Georgia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ue-White KH.potx" id="{9BE12553-A20F-4382-81DF-1E2D28F1CB29}" vid="{DB589F26-9737-4A6C-9484-E3C172F09FF5}"/>
    </a:ext>
  </a:extLst>
</a:theme>
</file>

<file path=ppt/theme/theme2.xml><?xml version="1.0" encoding="utf-8"?>
<a:theme xmlns:a="http://schemas.openxmlformats.org/drawingml/2006/main" name="K&amp;H Dark">
  <a:themeElements>
    <a:clrScheme name="Custom 1">
      <a:dk1>
        <a:srgbClr val="13284B"/>
      </a:dk1>
      <a:lt1>
        <a:srgbClr val="FFFFFF"/>
      </a:lt1>
      <a:dk2>
        <a:srgbClr val="304C59"/>
      </a:dk2>
      <a:lt2>
        <a:srgbClr val="FFFFFF"/>
      </a:lt2>
      <a:accent1>
        <a:srgbClr val="000000"/>
      </a:accent1>
      <a:accent2>
        <a:srgbClr val="009738"/>
      </a:accent2>
      <a:accent3>
        <a:srgbClr val="335524"/>
      </a:accent3>
      <a:accent4>
        <a:srgbClr val="0087AE"/>
      </a:accent4>
      <a:accent5>
        <a:srgbClr val="304C59"/>
      </a:accent5>
      <a:accent6>
        <a:srgbClr val="00A399"/>
      </a:accent6>
      <a:hlink>
        <a:srgbClr val="009738"/>
      </a:hlink>
      <a:folHlink>
        <a:srgbClr val="304C59"/>
      </a:folHlink>
    </a:clrScheme>
    <a:fontScheme name="Arial">
      <a:majorFont>
        <a:latin typeface="Georgia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55B2EE3E-9019-459A-8B3D-745175819CCF}" vid="{70DC732C-8FB4-4B94-A389-DCC67BA908F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Blue-White KH</Template>
  <Application>Microsoft Office PowerPoint</Application>
  <PresentationFormat>Widescreen</PresentationFormat>
  <Slides>23</Slides>
  <Notes>2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KH Light Version</vt:lpstr>
      <vt:lpstr>K&amp;H Dark</vt:lpstr>
      <vt:lpstr>Data-Driven Business Models - Regulatory Challenges and Opportunities </vt:lpstr>
      <vt:lpstr>What to expect</vt:lpstr>
      <vt:lpstr>Key topics</vt:lpstr>
      <vt:lpstr>PowerPoint Presentation</vt:lpstr>
      <vt:lpstr>I. Pay or Consent </vt:lpstr>
      <vt:lpstr>I. Pay or Consent </vt:lpstr>
      <vt:lpstr>PowerPoint Presentation</vt:lpstr>
      <vt:lpstr>II. DMA = Digital Markets Act</vt:lpstr>
      <vt:lpstr>II. DMA &amp; GDPR consent?</vt:lpstr>
      <vt:lpstr>Wait a minute</vt:lpstr>
      <vt:lpstr>PowerPoint Presentation</vt:lpstr>
      <vt:lpstr>III. Art. 5(3) ePrivacy Directive</vt:lpstr>
      <vt:lpstr>III. EDPB ePrivacy Guidelines</vt:lpstr>
      <vt:lpstr>Wait a minute</vt:lpstr>
      <vt:lpstr>PowerPoint Presentation</vt:lpstr>
      <vt:lpstr>I. EDPB Opinion 28/2024</vt:lpstr>
      <vt:lpstr>II. Training data for AI models</vt:lpstr>
      <vt:lpstr>III. Training data = personal data?</vt:lpstr>
      <vt:lpstr>III. Personal data? Legal ground?</vt:lpstr>
      <vt:lpstr>Wait a minute</vt:lpstr>
      <vt:lpstr>Real-Time Bidding (RTB)</vt:lpstr>
      <vt:lpstr>Where do we go?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training &amp; data protection: Upcoming EDPB Opinion</dc:title>
  <dc:creator>Craddock, Peter</dc:creator>
  <cp:revision>1</cp:revision>
  <cp:lastPrinted>2023-11-14T12:27:39Z</cp:lastPrinted>
  <dcterms:created xsi:type="dcterms:W3CDTF">2024-10-27T22:00:32Z</dcterms:created>
  <dcterms:modified xsi:type="dcterms:W3CDTF">2025-06-02T17:46:59Z</dcterms:modified>
</cp:coreProperties>
</file>