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4" r:id="rId5"/>
    <p:sldMasterId id="214748367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y="5143500" cx="9144000"/>
  <p:notesSz cx="6858000" cy="9144000"/>
  <p:embeddedFontLst>
    <p:embeddedFont>
      <p:font typeface="Helvetica Neue"/>
      <p:regular r:id="rId37"/>
      <p:bold r:id="rId38"/>
      <p:italic r:id="rId39"/>
      <p:boldItalic r:id="rId40"/>
    </p:embeddedFont>
    <p:embeddedFont>
      <p:font typeface="Helvetica Neue Light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77A628D-A117-43B1-AAB4-F54D02A8C91B}">
  <a:tblStyle styleId="{477A628D-A117-43B1-AAB4-F54D02A8C9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boldItalic.fntdata"/><Relationship Id="rId20" Type="http://schemas.openxmlformats.org/officeDocument/2006/relationships/slide" Target="slides/slide13.xml"/><Relationship Id="rId42" Type="http://schemas.openxmlformats.org/officeDocument/2006/relationships/font" Target="fonts/HelveticaNeueLight-bold.fntdata"/><Relationship Id="rId41" Type="http://schemas.openxmlformats.org/officeDocument/2006/relationships/font" Target="fonts/HelveticaNeueLight-regular.fntdata"/><Relationship Id="rId22" Type="http://schemas.openxmlformats.org/officeDocument/2006/relationships/slide" Target="slides/slide15.xml"/><Relationship Id="rId44" Type="http://schemas.openxmlformats.org/officeDocument/2006/relationships/font" Target="fonts/HelveticaNeueLight-boldItalic.fntdata"/><Relationship Id="rId21" Type="http://schemas.openxmlformats.org/officeDocument/2006/relationships/slide" Target="slides/slide14.xml"/><Relationship Id="rId43" Type="http://schemas.openxmlformats.org/officeDocument/2006/relationships/font" Target="fonts/HelveticaNeueLight-italic.fntdata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font" Target="fonts/HelveticaNeue-regular.fntdata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font" Target="fonts/HelveticaNeue-italic.fntdata"/><Relationship Id="rId16" Type="http://schemas.openxmlformats.org/officeDocument/2006/relationships/slide" Target="slides/slide9.xml"/><Relationship Id="rId38" Type="http://schemas.openxmlformats.org/officeDocument/2006/relationships/font" Target="fonts/HelveticaNeue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60c913d760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60c913d760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60c913d760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60c913d760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60c913d760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60c913d760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60c913d76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60c913d76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60c913d76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60c913d76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0c913d760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60c913d760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60c913d76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60c913d76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60c913d76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60c913d76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60c913d760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60c913d760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60c913d76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60c913d76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60c913d760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60c913d76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0c913d760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60c913d760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60c913d760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60c913d760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60c913d760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60c913d760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60c913d760_0_5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60c913d760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0c913d760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60c913d760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60c913d760_0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60c913d760_0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60c913d760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60c913d760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60c913d760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60c913d760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60c913d760_0_6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60c913d760_0_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60c913d760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60c913d760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60c913d760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60c913d760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0c913d760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60c913d760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60c913d760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60c913d760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60c913d760_0_6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60c913d760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60c913d760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60c913d760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60c913d760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60c913d760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60c913d760_0_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60c913d760_0_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Blue_Full">
  <p:cSld name="Content_Blue_Full">
    <p:bg>
      <p:bgPr>
        <a:solidFill>
          <a:schemeClr val="accent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467915" y="494101"/>
            <a:ext cx="70851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67915" y="1225079"/>
            <a:ext cx="70851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467915" y="2995613"/>
            <a:ext cx="7085100" cy="16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ubheading + Text + Graph">
  <p:cSld name="Title + Subheading + Text + Graph">
    <p:bg>
      <p:bgPr>
        <a:solidFill>
          <a:srgbClr val="F0F1F1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467916" y="494101"/>
            <a:ext cx="4104000" cy="7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F0"/>
              </a:buClr>
              <a:buSzPts val="3800"/>
              <a:buFont typeface="Arial"/>
              <a:buNone/>
              <a:defRPr>
                <a:solidFill>
                  <a:srgbClr val="0000F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467916" y="3100388"/>
            <a:ext cx="3618300" cy="20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1850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F0"/>
              </a:buClr>
              <a:buSzPts val="1400"/>
              <a:buFont typeface="Arial"/>
              <a:buChar char="+"/>
              <a:defRPr>
                <a:solidFill>
                  <a:srgbClr val="0000F0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F0"/>
              </a:buClr>
              <a:buSzPts val="1400"/>
              <a:buFont typeface="Arial"/>
              <a:buChar char="+"/>
              <a:defRPr>
                <a:solidFill>
                  <a:srgbClr val="0000F0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F0"/>
              </a:buClr>
              <a:buSzPts val="1400"/>
              <a:buFont typeface="Arial"/>
              <a:buChar char="+"/>
              <a:defRPr>
                <a:solidFill>
                  <a:srgbClr val="0000F0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F0"/>
              </a:buClr>
              <a:buSzPts val="1400"/>
              <a:buFont typeface="Arial"/>
              <a:buChar char="+"/>
              <a:defRPr>
                <a:solidFill>
                  <a:srgbClr val="0000F0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F0"/>
              </a:buClr>
              <a:buSzPts val="1400"/>
              <a:buFont typeface="Arial"/>
              <a:buChar char="+"/>
              <a:defRPr>
                <a:solidFill>
                  <a:srgbClr val="0000F0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67916" y="1221582"/>
            <a:ext cx="36183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C4BEC5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C4BEC5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C4BEC5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>
                <a:solidFill>
                  <a:srgbClr val="C4BEC5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_Gray_Full_Half-Image-left">
  <p:cSld name="Content_Gray_Full_Half-Image-left">
    <p:bg>
      <p:bgPr>
        <a:solidFill>
          <a:srgbClr val="F0F1F2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/>
          <p:nvPr>
            <p:ph idx="2" type="pic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2B7AA1"/>
          </a:solidFill>
          <a:ln>
            <a:noFill/>
          </a:ln>
        </p:spPr>
      </p:sp>
      <p:sp>
        <p:nvSpPr>
          <p:cNvPr id="71" name="Google Shape;71;p18"/>
          <p:cNvSpPr txBox="1"/>
          <p:nvPr>
            <p:ph type="title"/>
          </p:nvPr>
        </p:nvSpPr>
        <p:spPr>
          <a:xfrm>
            <a:off x="5057774" y="494101"/>
            <a:ext cx="38862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800"/>
              <a:buFont typeface="Arial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5057774" y="1225079"/>
            <a:ext cx="3886200" cy="13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3" type="body"/>
          </p:nvPr>
        </p:nvSpPr>
        <p:spPr>
          <a:xfrm>
            <a:off x="5057776" y="2995613"/>
            <a:ext cx="3883800" cy="168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4" name="Google Shape;74;p18"/>
          <p:cNvSpPr txBox="1"/>
          <p:nvPr>
            <p:ph idx="4" type="body"/>
          </p:nvPr>
        </p:nvSpPr>
        <p:spPr>
          <a:xfrm rot="-5400000">
            <a:off x="-717974" y="3489666"/>
            <a:ext cx="21063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600"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🟦 background photo + bullets">
  <p:cSld name="🟦 background photo + bullets">
    <p:bg>
      <p:bgPr>
        <a:solidFill>
          <a:schemeClr val="dk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429759" y="2571750"/>
            <a:ext cx="6311400" cy="2559300"/>
          </a:xfrm>
          <a:prstGeom prst="rect">
            <a:avLst/>
          </a:prstGeom>
          <a:noFill/>
          <a:ln>
            <a:noFill/>
          </a:ln>
        </p:spPr>
        <p:txBody>
          <a:bodyPr anchorCtr="0" anchor="b" bIns="540000" lIns="0" spcFirstLastPara="1" rIns="0" wrap="square" tIns="0">
            <a:normAutofit/>
          </a:bodyPr>
          <a:lstStyle>
            <a:lvl1pPr indent="-3175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TR"/>
              <a:buChar char="+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22"/>
          <p:cNvSpPr txBox="1"/>
          <p:nvPr>
            <p:ph type="title"/>
          </p:nvPr>
        </p:nvSpPr>
        <p:spPr>
          <a:xfrm>
            <a:off x="420906" y="416246"/>
            <a:ext cx="6320400" cy="5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  <a:defRPr b="0" i="0" sz="3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/>
        </p:txBody>
      </p:sp>
      <p:sp>
        <p:nvSpPr>
          <p:cNvPr id="87" name="Google Shape;87;p22"/>
          <p:cNvSpPr txBox="1"/>
          <p:nvPr>
            <p:ph idx="3" type="body"/>
          </p:nvPr>
        </p:nvSpPr>
        <p:spPr>
          <a:xfrm>
            <a:off x="421481" y="1005576"/>
            <a:ext cx="63198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0" spcFirstLastPara="1" rIns="0" wrap="square" tIns="34275">
            <a:normAutofit/>
          </a:bodyPr>
          <a:lstStyle>
            <a:lvl1pPr indent="-22860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None/>
              <a:defRPr b="0" i="0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0" name="Google Shape;90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1" name="Google Shape;9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6" name="Google Shape;9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3" name="Google Shape;10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7" name="Google Shape;107;p2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8" name="Google Shape;108;p2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9" name="Google Shape;10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2" name="Google Shape;112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3" name="Google Shape;11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3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6.png"/><Relationship Id="rId4" Type="http://schemas.openxmlformats.org/officeDocument/2006/relationships/image" Target="../media/image28.png"/><Relationship Id="rId5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Relationship Id="rId4" Type="http://schemas.openxmlformats.org/officeDocument/2006/relationships/hyperlink" Target="http://www.ilves.ai/agenticstate" TargetMode="External"/><Relationship Id="rId5" Type="http://schemas.openxmlformats.org/officeDocument/2006/relationships/image" Target="../media/image1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What’s at Stake?</a:t>
            </a:r>
            <a:endParaRPr b="1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9" name="Google Shape;119;p2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Baltics, Europe and the Agentic AI Revolution</a:t>
            </a:r>
            <a:endParaRPr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20" name="Google Shape;120;p29"/>
          <p:cNvSpPr txBox="1"/>
          <p:nvPr/>
        </p:nvSpPr>
        <p:spPr>
          <a:xfrm>
            <a:off x="625925" y="3905250"/>
            <a:ext cx="42591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Luukas Ilves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Baltic Privacy and Innovation Summit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June 5, 2025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838" y="0"/>
            <a:ext cx="839033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41249">
            <a:off x="3846003" y="1210917"/>
            <a:ext cx="5661320" cy="36090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31" name="Google Shape;13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5805">
            <a:off x="543340" y="27718"/>
            <a:ext cx="3669194" cy="504669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9FA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32" title="Screenshot 2025-06-04 at 10.35.0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8713"/>
            <a:ext cx="9143999" cy="4546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3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889" y="0"/>
            <a:ext cx="855422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146" y="0"/>
            <a:ext cx="865970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7827"/>
            <a:ext cx="9144000" cy="47878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Trends: AI agents</a:t>
            </a:r>
            <a:endParaRPr/>
          </a:p>
        </p:txBody>
      </p:sp>
      <p:sp>
        <p:nvSpPr>
          <p:cNvPr id="163" name="Google Shape;163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17914">
            <a:off x="89282" y="142174"/>
            <a:ext cx="710198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2938">
            <a:off x="3892084" y="209426"/>
            <a:ext cx="5087329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5225" y="1995325"/>
            <a:ext cx="5638349" cy="37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" name="Google Shape;171;p37"/>
          <p:cNvGraphicFramePr/>
          <p:nvPr/>
        </p:nvGraphicFramePr>
        <p:xfrm>
          <a:off x="152400" y="152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{477A628D-A117-43B1-AAB4-F54D02A8C91B}</a:tableStyleId>
              </a:tblPr>
              <a:tblGrid>
                <a:gridCol w="1967450"/>
                <a:gridCol w="3623900"/>
                <a:gridCol w="3167950"/>
              </a:tblGrid>
              <a:tr h="360325"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Agent Type</a:t>
                      </a:r>
                      <a:endParaRPr>
                        <a:solidFill>
                          <a:srgbClr val="21212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Description</a:t>
                      </a:r>
                      <a:endParaRPr>
                        <a:solidFill>
                          <a:srgbClr val="21212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Examples </a:t>
                      </a:r>
                      <a:endParaRPr>
                        <a:solidFill>
                          <a:srgbClr val="21212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00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Information and Analysis</a:t>
                      </a:r>
                      <a:endParaRPr b="1" i="1" sz="1800">
                        <a:solidFill>
                          <a:srgbClr val="21212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These agents specialise in gathering, processing, synthesising, and analysing information from diverse sources. Their primary function is to </a:t>
                      </a:r>
                      <a:r>
                        <a:rPr b="1" lang="en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provide insights, answer complex queries, make comparisons, or offer decision support</a:t>
                      </a:r>
                      <a:r>
                        <a:rPr lang="en">
                          <a:solidFill>
                            <a:srgbClr val="212121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. </a:t>
                      </a:r>
                      <a:endParaRPr i="1"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Agents performing product comparisons by browsing the web or personalised agents assisting individuals in making complex decisions, such as selecting insurance plans or educational institutions.</a:t>
                      </a:r>
                      <a:endParaRPr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i="1"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11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Task Execution and Automation</a:t>
                      </a:r>
                      <a:endParaRPr b="1" sz="1800">
                        <a:solidFill>
                          <a:srgbClr val="21212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These agents are designed to perform specific actions and automate workflows within digital (and sometimes physical) environments. </a:t>
                      </a:r>
                      <a:r>
                        <a:rPr b="1" lang="en">
                          <a:solidFill>
                            <a:srgbClr val="212121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They follow instructions or pursue defined goals to complete tasks</a:t>
                      </a:r>
                      <a:r>
                        <a:rPr lang="en">
                          <a:solidFill>
                            <a:srgbClr val="212121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. </a:t>
                      </a:r>
                      <a:endParaRPr i="1"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12121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Agents that buy goods online, book flights, conduct software engineering tasks, or provide office support by managing schedules and documents. </a:t>
                      </a:r>
                      <a:endParaRPr i="1"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06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800">
                          <a:solidFill>
                            <a:schemeClr val="accent2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Interaction and  Communication </a:t>
                      </a:r>
                      <a:endParaRPr b="1" sz="1800">
                        <a:solidFill>
                          <a:srgbClr val="212121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T="63500" marB="63500" marR="63500" marL="63500">
                    <a:lnL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accent2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These agents focus on engaging with humans or other AI agents. Their capabilities centre on </a:t>
                      </a:r>
                      <a:r>
                        <a:rPr b="1" lang="en">
                          <a:solidFill>
                            <a:schemeClr val="accent2"/>
                          </a:solidFill>
                          <a:latin typeface="Helvetica Neue"/>
                          <a:ea typeface="Helvetica Neue"/>
                          <a:cs typeface="Helvetica Neue"/>
                          <a:sym typeface="Helvetica Neue"/>
                        </a:rPr>
                        <a:t>natural language understanding, dialogue management, negotiation, and facilitating collaboration</a:t>
                      </a:r>
                      <a:r>
                        <a:rPr lang="en">
                          <a:solidFill>
                            <a:schemeClr val="accent2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. </a:t>
                      </a:r>
                      <a:endParaRPr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accent2"/>
                          </a:solidFill>
                          <a:latin typeface="Helvetica Neue Light"/>
                          <a:ea typeface="Helvetica Neue Light"/>
                          <a:cs typeface="Helvetica Neue Light"/>
                          <a:sym typeface="Helvetica Neue Light"/>
                        </a:rPr>
                        <a:t>Agents capable of making phone calls or engaging in complex interactions with other agents using specialised communication protocols to coordinate activities or make agreements.</a:t>
                      </a:r>
                      <a:endParaRPr>
                        <a:solidFill>
                          <a:srgbClr val="212121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>
                      <a:solidFill>
                        <a:srgbClr val="4285F4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75" y="922500"/>
            <a:ext cx="8386275" cy="422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accent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Job function groups with the highest exposure to generative AI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" name="Google Shape;18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916174" cy="49065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84" name="Google Shape;18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0425" y="349225"/>
            <a:ext cx="4393575" cy="4794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0" name="Google Shape;1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8745" y="0"/>
            <a:ext cx="706525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85667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3F4FD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173" y="0"/>
            <a:ext cx="55638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41"/>
          <p:cNvSpPr txBox="1"/>
          <p:nvPr>
            <p:ph type="title"/>
          </p:nvPr>
        </p:nvSpPr>
        <p:spPr>
          <a:xfrm>
            <a:off x="311700" y="445025"/>
            <a:ext cx="3938100" cy="325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C3282F"/>
                </a:solidFill>
              </a:rPr>
              <a:t>So where does that leave us?</a:t>
            </a:r>
            <a:endParaRPr b="1" sz="4000">
              <a:solidFill>
                <a:srgbClr val="C3282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AI as a “normal” technology</a:t>
            </a:r>
            <a:endParaRPr/>
          </a:p>
        </p:txBody>
      </p:sp>
      <p:pic>
        <p:nvPicPr>
          <p:cNvPr id="203" name="Google Shape;20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27075"/>
            <a:ext cx="7627458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4575" y="0"/>
            <a:ext cx="9521224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9463"/>
            <a:ext cx="9144001" cy="5004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0E5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28894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9601" y="483163"/>
            <a:ext cx="3704401" cy="4177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929" y="0"/>
            <a:ext cx="74141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6"/>
          <p:cNvSpPr/>
          <p:nvPr/>
        </p:nvSpPr>
        <p:spPr>
          <a:xfrm>
            <a:off x="3803150" y="3686650"/>
            <a:ext cx="459000" cy="5550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30" name="Google Shape;230;p46"/>
          <p:cNvSpPr/>
          <p:nvPr/>
        </p:nvSpPr>
        <p:spPr>
          <a:xfrm>
            <a:off x="5095975" y="3663675"/>
            <a:ext cx="564300" cy="555000"/>
          </a:xfrm>
          <a:prstGeom prst="ellipse">
            <a:avLst/>
          </a:pr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3F7F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and automation</a:t>
            </a:r>
            <a:endParaRPr/>
          </a:p>
        </p:txBody>
      </p:sp>
      <p:pic>
        <p:nvPicPr>
          <p:cNvPr id="236" name="Google Shape;23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0125"/>
            <a:ext cx="9144000" cy="48832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5296" y="0"/>
            <a:ext cx="447870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8"/>
          <p:cNvPicPr preferRelativeResize="0"/>
          <p:nvPr/>
        </p:nvPicPr>
        <p:blipFill rotWithShape="1">
          <a:blip r:embed="rId4">
            <a:alphaModFix/>
          </a:blip>
          <a:srcRect b="0" l="0" r="0" t="-9409"/>
          <a:stretch/>
        </p:blipFill>
        <p:spPr>
          <a:xfrm>
            <a:off x="0" y="-580800"/>
            <a:ext cx="4022424" cy="581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974018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6500" y="-68050"/>
            <a:ext cx="575100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1"/>
          <p:cNvSpPr txBox="1"/>
          <p:nvPr/>
        </p:nvSpPr>
        <p:spPr>
          <a:xfrm>
            <a:off x="6038050" y="9013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51"/>
          <p:cNvPicPr preferRelativeResize="0"/>
          <p:nvPr/>
        </p:nvPicPr>
        <p:blipFill rotWithShape="1">
          <a:blip r:embed="rId3">
            <a:alphaModFix/>
          </a:blip>
          <a:srcRect b="15154" l="0" r="0" t="23638"/>
          <a:stretch/>
        </p:blipFill>
        <p:spPr>
          <a:xfrm>
            <a:off x="1943145" y="0"/>
            <a:ext cx="720085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/>
              <a:t>Eurostack?</a:t>
            </a:r>
            <a:endParaRPr sz="282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10644" y="4"/>
            <a:ext cx="696784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3782" y="0"/>
            <a:ext cx="804112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2" name="Google Shape;27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939851" cy="3946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39838" y="154800"/>
            <a:ext cx="3385925" cy="483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53"/>
          <p:cNvPicPr preferRelativeResize="0"/>
          <p:nvPr/>
        </p:nvPicPr>
        <p:blipFill rotWithShape="1">
          <a:blip r:embed="rId5">
            <a:alphaModFix/>
          </a:blip>
          <a:srcRect b="0" l="0" r="0" t="1195"/>
          <a:stretch/>
        </p:blipFill>
        <p:spPr>
          <a:xfrm>
            <a:off x="6325775" y="1131070"/>
            <a:ext cx="2818225" cy="4012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33672">
            <a:off x="79594" y="-4523"/>
            <a:ext cx="4011087" cy="55330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80" name="Google Shape;280;p54"/>
          <p:cNvSpPr txBox="1"/>
          <p:nvPr>
            <p:ph type="title"/>
          </p:nvPr>
        </p:nvSpPr>
        <p:spPr>
          <a:xfrm>
            <a:off x="4832400" y="445025"/>
            <a:ext cx="3999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85F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New whitepaper</a:t>
            </a:r>
            <a:endParaRPr>
              <a:solidFill>
                <a:srgbClr val="4285F4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1" name="Google Shape;281;p5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212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&gt; v1.0 published this week</a:t>
            </a:r>
            <a:endParaRPr>
              <a:solidFill>
                <a:srgbClr val="21212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1212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&gt; v2.0 over the summer</a:t>
            </a:r>
            <a:endParaRPr>
              <a:solidFill>
                <a:srgbClr val="21212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Contribute!</a:t>
            </a:r>
            <a:endParaRPr b="1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www.ilves.ai/agenticstate</a:t>
            </a:r>
            <a:r>
              <a:rPr b="1" lang="en">
                <a:solidFill>
                  <a:srgbClr val="2121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>
              <a:solidFill>
                <a:srgbClr val="2121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2" name="Google Shape;282;p54" title="fram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2400" y="2639725"/>
            <a:ext cx="2348975" cy="234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5"/>
          <p:cNvSpPr txBox="1"/>
          <p:nvPr>
            <p:ph type="title"/>
          </p:nvPr>
        </p:nvSpPr>
        <p:spPr>
          <a:xfrm>
            <a:off x="0" y="-2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just">
              <a:lnSpc>
                <a:spcPct val="115000"/>
              </a:lnSpc>
              <a:spcBef>
                <a:spcPts val="4000"/>
              </a:spcBef>
              <a:spcAft>
                <a:spcPts val="800"/>
              </a:spcAft>
              <a:buNone/>
            </a:pPr>
            <a:r>
              <a:rPr lang="en" sz="1800">
                <a:solidFill>
                  <a:srgbClr val="4285F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 Blueprint for Transformation of Government and Public Administration</a:t>
            </a:r>
            <a:endParaRPr/>
          </a:p>
        </p:txBody>
      </p:sp>
      <p:pic>
        <p:nvPicPr>
          <p:cNvPr id="288" name="Google Shape;28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12" y="1017725"/>
            <a:ext cx="6743338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60557" y="-54450"/>
            <a:ext cx="7697331" cy="51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6"/>
          <p:cNvPicPr preferRelativeResize="0"/>
          <p:nvPr/>
        </p:nvPicPr>
        <p:blipFill rotWithShape="1">
          <a:blip r:embed="rId4">
            <a:alphaModFix/>
          </a:blip>
          <a:srcRect b="19491" l="0" r="0" t="0"/>
          <a:stretch/>
        </p:blipFill>
        <p:spPr>
          <a:xfrm>
            <a:off x="4367200" y="0"/>
            <a:ext cx="47768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67200" y="2571750"/>
            <a:ext cx="4776801" cy="2830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55CC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ačiū!</a:t>
            </a:r>
            <a:endParaRPr b="1" sz="80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57"/>
          <p:cNvSpPr txBox="1"/>
          <p:nvPr/>
        </p:nvSpPr>
        <p:spPr>
          <a:xfrm>
            <a:off x="625925" y="3905250"/>
            <a:ext cx="4259100" cy="8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Luukas@ilves.ai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www.ilves.ai/publications</a:t>
            </a:r>
            <a:endParaRPr sz="18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